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2"/>
  </p:notesMasterIdLst>
  <p:sldIdLst>
    <p:sldId id="256" r:id="rId2"/>
    <p:sldId id="514" r:id="rId3"/>
    <p:sldId id="527" r:id="rId4"/>
    <p:sldId id="516" r:id="rId5"/>
    <p:sldId id="517" r:id="rId6"/>
    <p:sldId id="523" r:id="rId7"/>
    <p:sldId id="518" r:id="rId8"/>
    <p:sldId id="528" r:id="rId9"/>
    <p:sldId id="519" r:id="rId10"/>
    <p:sldId id="539" r:id="rId11"/>
    <p:sldId id="529" r:id="rId12"/>
    <p:sldId id="530" r:id="rId13"/>
    <p:sldId id="531" r:id="rId14"/>
    <p:sldId id="537" r:id="rId15"/>
    <p:sldId id="533" r:id="rId16"/>
    <p:sldId id="534" r:id="rId17"/>
    <p:sldId id="535" r:id="rId18"/>
    <p:sldId id="536" r:id="rId19"/>
    <p:sldId id="538" r:id="rId20"/>
    <p:sldId id="265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Yair Cohen" initials="YC" lastIdx="1" clrIdx="0">
    <p:extLst>
      <p:ext uri="{19B8F6BF-5375-455C-9EA6-DF929625EA0E}">
        <p15:presenceInfo xmlns:p15="http://schemas.microsoft.com/office/powerpoint/2012/main" userId="S::yairc@diplomat-global.com::08967a06-78fd-4071-8291-8482d5c4299a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2060"/>
    <a:srgbClr val="013D7A"/>
    <a:srgbClr val="BDD7EE"/>
    <a:srgbClr val="35C557"/>
    <a:srgbClr val="C8C69C"/>
    <a:srgbClr val="D0B6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0B1F4B-A63C-4B46-A428-6476BE664EAB}" v="8" dt="2022-01-05T10:34:09.004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/>
      <a:tcStyle>
        <a:tcBdr/>
        <a:fill>
          <a:solidFill>
            <a:srgbClr val="E6F0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/>
      <a:tcStyle>
        <a:tcBdr/>
        <a:fill>
          <a:solidFill>
            <a:srgbClr val="EAF8E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/>
      <a:tcStyle>
        <a:tcBdr/>
        <a:fill>
          <a:solidFill>
            <a:srgbClr val="FFE8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solidFill>
            <a:srgbClr val="5E5E5E">
              <a:alpha val="20000"/>
            </a:srgbClr>
          </a:solidFill>
        </a:fill>
      </a:tcStyle>
    </a:firstCol>
    <a:la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127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5E5E5E"/>
        </a:fontRef>
        <a:srgbClr val="5E5E5E"/>
      </a:tcTxStyle>
      <a:tcStyle>
        <a:tcBdr>
          <a:left>
            <a:ln w="12700" cap="flat">
              <a:solidFill>
                <a:srgbClr val="5E5E5E"/>
              </a:solidFill>
              <a:prstDash val="solid"/>
              <a:round/>
            </a:ln>
          </a:left>
          <a:right>
            <a:ln w="12700" cap="flat">
              <a:solidFill>
                <a:srgbClr val="5E5E5E"/>
              </a:solidFill>
              <a:prstDash val="solid"/>
              <a:round/>
            </a:ln>
          </a:right>
          <a:top>
            <a:ln w="127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solidFill>
                <a:srgbClr val="5E5E5E"/>
              </a:solidFill>
              <a:prstDash val="solid"/>
              <a:round/>
            </a:ln>
          </a:insideH>
          <a:insideV>
            <a:ln w="12700" cap="flat">
              <a:solidFill>
                <a:srgbClr val="5E5E5E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5" autoAdjust="0"/>
    <p:restoredTop sz="94674"/>
  </p:normalViewPr>
  <p:slideViewPr>
    <p:cSldViewPr snapToGrid="0" snapToObjects="1">
      <p:cViewPr varScale="1">
        <p:scale>
          <a:sx n="41" d="100"/>
          <a:sy n="41" d="100"/>
        </p:scale>
        <p:origin x="58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6" name="Shape 14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Section Title</a:t>
            </a:r>
          </a:p>
        </p:txBody>
      </p:sp>
      <p:sp>
        <p:nvSpPr>
          <p:cNvPr id="6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77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Slide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Agenda Title"/>
          <p:cNvSpPr txBox="1">
            <a:spLocks noGrp="1"/>
          </p:cNvSpPr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Agenda Title</a:t>
            </a:r>
          </a:p>
        </p:txBody>
      </p:sp>
      <p:sp>
        <p:nvSpPr>
          <p:cNvPr id="86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Agenda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7" name="Body Level One…"/>
          <p:cNvSpPr txBox="1">
            <a:spLocks noGrp="1"/>
          </p:cNvSpPr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pPr rtl="0">
              <a:defRPr/>
            </a:pPr>
            <a:r>
              <a:t>Agenda Topics</a:t>
            </a:r>
          </a:p>
        </p:txBody>
      </p:sp>
      <p:sp>
        <p:nvSpPr>
          <p:cNvPr id="8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4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pPr rtl="0">
              <a:defRPr/>
            </a:pPr>
            <a:r>
              <a:t>Fact information</a:t>
            </a:r>
          </a:p>
        </p:txBody>
      </p:sp>
      <p:sp>
        <p:nvSpPr>
          <p:cNvPr id="10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30023" y="10675453"/>
            <a:ext cx="20200055" cy="6369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Attribution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3" name="Body Level One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2"/>
          </a:xfrm>
          <a:prstGeom prst="rect">
            <a:avLst/>
          </a:prstGeom>
        </p:spPr>
        <p:txBody>
          <a:bodyPr numCol="1" spcCol="38100"/>
          <a:lstStyle>
            <a:lvl1pPr marL="300875" indent="-131851">
              <a:spcBef>
                <a:spcPts val="0"/>
              </a:spcBef>
              <a:buSzTx/>
              <a:buNone/>
              <a:defRPr sz="8500" spc="-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 rtl="0">
              <a:defRPr/>
            </a:pPr>
            <a:r>
              <a:t>“Notable Quote”</a:t>
            </a:r>
          </a:p>
        </p:txBody>
      </p:sp>
      <p:sp>
        <p:nvSpPr>
          <p:cNvPr id="1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Image"/>
          <p:cNvSpPr>
            <a:spLocks noGrp="1"/>
          </p:cNvSpPr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2" name="Image"/>
          <p:cNvSpPr>
            <a:spLocks noGrp="1"/>
          </p:cNvSpPr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3" name="Image"/>
          <p:cNvSpPr>
            <a:spLocks noGrp="1"/>
          </p:cNvSpPr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Image"/>
          <p:cNvSpPr>
            <a:spLocks noGrp="1"/>
          </p:cNvSpPr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>
            <a:lvl1pPr rtl="1">
              <a:defRPr/>
            </a:lvl1pPr>
            <a:lvl2pPr rtl="1">
              <a:defRPr/>
            </a:lvl2pPr>
            <a:lvl3pPr rtl="1">
              <a:defRPr/>
            </a:lvl3pPr>
            <a:lvl4pPr rtl="1">
              <a:defRPr/>
            </a:lvl4pPr>
            <a:lvl5pPr rtl="1">
              <a:defRPr/>
            </a:lvl5pPr>
          </a:lstStyle>
          <a:p>
            <a:r>
              <a:t>Slide bullet text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rtl="1">
              <a:defRPr/>
            </a:lvl1pPr>
          </a:lstStyle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  <p:sldLayoutId id="2147483657" r:id="rId4"/>
    <p:sldLayoutId id="2147483658" r:id="rId5"/>
    <p:sldLayoutId id="2147483659" r:id="rId6"/>
    <p:sldLayoutId id="2147483660" r:id="rId7"/>
    <p:sldLayoutId id="2147483661" r:id="rId8"/>
    <p:sldLayoutId id="2147483662" r:id="rId9"/>
    <p:sldLayoutId id="2147483663" r:id="rId10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tif"/><Relationship Id="rId1" Type="http://schemas.openxmlformats.org/officeDocument/2006/relationships/slideLayout" Target="../slideLayouts/slideLayout10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IN TITLE">
            <a:extLst>
              <a:ext uri="{FF2B5EF4-FFF2-40B4-BE49-F238E27FC236}">
                <a16:creationId xmlns:a16="http://schemas.microsoft.com/office/drawing/2014/main" id="{A9055589-D40F-C44B-AD0B-D582C18B3B70}"/>
              </a:ext>
            </a:extLst>
          </p:cNvPr>
          <p:cNvSpPr txBox="1"/>
          <p:nvPr/>
        </p:nvSpPr>
        <p:spPr>
          <a:xfrm>
            <a:off x="0" y="4382186"/>
            <a:ext cx="24383999" cy="22570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rtl="1">
              <a:defRPr sz="8500">
                <a:solidFill>
                  <a:srgbClr val="023D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en-US" sz="9600" dirty="0">
                <a:solidFill>
                  <a:srgbClr val="013D7A"/>
                </a:solidFill>
                <a:latin typeface="Calibri" panose="020F0502020204030204" pitchFamily="34" charset="0"/>
                <a:ea typeface="NarkissNewMF Medium" panose="02040603050201020203" pitchFamily="18" charset="-79"/>
                <a:cs typeface="Calibri" panose="020F0502020204030204" pitchFamily="34" charset="0"/>
              </a:rPr>
              <a:t>Data Analysis</a:t>
            </a:r>
            <a:endParaRPr lang="he-IL" sz="4400" dirty="0">
              <a:solidFill>
                <a:srgbClr val="013D7A"/>
              </a:solidFill>
              <a:latin typeface="Calibri" panose="020F0502020204030204" pitchFamily="34" charset="0"/>
              <a:ea typeface="NarkissNewMF Medium" panose="02040603050201020203" pitchFamily="18" charset="-79"/>
              <a:cs typeface="Calibri" panose="020F0502020204030204" pitchFamily="34" charset="0"/>
            </a:endParaRPr>
          </a:p>
          <a:p>
            <a:pPr algn="ctr"/>
            <a:r>
              <a:rPr lang="he-IL" sz="4400" dirty="0">
                <a:solidFill>
                  <a:srgbClr val="013D7A"/>
                </a:solidFill>
                <a:latin typeface="Calibri" panose="020F0502020204030204" pitchFamily="34" charset="0"/>
                <a:ea typeface="NarkissNewMF Medium" panose="02040603050201020203" pitchFamily="18" charset="-79"/>
                <a:cs typeface="Calibri" panose="020F0502020204030204" pitchFamily="34" charset="0"/>
              </a:rPr>
              <a:t>16.03.2022</a:t>
            </a:r>
          </a:p>
        </p:txBody>
      </p:sp>
      <p:sp>
        <p:nvSpPr>
          <p:cNvPr id="5" name="MAIN TITLE">
            <a:extLst>
              <a:ext uri="{FF2B5EF4-FFF2-40B4-BE49-F238E27FC236}">
                <a16:creationId xmlns:a16="http://schemas.microsoft.com/office/drawing/2014/main" id="{F6265026-9C94-4121-9463-F8154DB013B8}"/>
              </a:ext>
            </a:extLst>
          </p:cNvPr>
          <p:cNvSpPr txBox="1"/>
          <p:nvPr/>
        </p:nvSpPr>
        <p:spPr>
          <a:xfrm>
            <a:off x="273170" y="6801400"/>
            <a:ext cx="24383999" cy="1456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 anchor="ctr">
            <a:spAutoFit/>
          </a:bodyPr>
          <a:lstStyle>
            <a:lvl1pPr algn="l" rtl="1">
              <a:defRPr sz="8500">
                <a:solidFill>
                  <a:srgbClr val="023D7B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algn="ctr"/>
            <a:r>
              <a:rPr lang="he-IL" sz="4400" dirty="0">
                <a:solidFill>
                  <a:srgbClr val="013D7A"/>
                </a:solidFill>
                <a:latin typeface="Calibri" panose="020F0502020204030204" pitchFamily="34" charset="0"/>
                <a:ea typeface="NarkissNewMF Medium" panose="02040603050201020203" pitchFamily="18" charset="-79"/>
                <a:cs typeface="Calibri" panose="020F0502020204030204" pitchFamily="34" charset="0"/>
              </a:rPr>
              <a:t>מציג: ליעד בן יחיאל - 207637414</a:t>
            </a:r>
          </a:p>
          <a:p>
            <a:pPr algn="ctr"/>
            <a:endParaRPr lang="he-IL" sz="4400" dirty="0">
              <a:solidFill>
                <a:srgbClr val="013D7A"/>
              </a:solidFill>
              <a:latin typeface="Calibri" panose="020F0502020204030204" pitchFamily="34" charset="0"/>
              <a:ea typeface="NarkissNewMF Medium" panose="02040603050201020203" pitchFamily="18" charset="-79"/>
              <a:cs typeface="Calibri" panose="020F0502020204030204" pitchFamily="34" charset="0"/>
            </a:endParaRPr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0DE51DAC-2770-41E3-A58E-A00DF39C60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015" y="372749"/>
            <a:ext cx="4727967" cy="406211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92644D9F-4ACD-4E65-AD24-D1D3FDEB05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7068971" cy="2998000"/>
          </a:xfrm>
          <a:prstGeom prst="rect">
            <a:avLst/>
          </a:prstGeom>
          <a:solidFill>
            <a:schemeClr val="bg1">
              <a:alpha val="48000"/>
            </a:schemeClr>
          </a:solidFill>
          <a:effectLst>
            <a:reflection stA="43000" dist="508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4723705" y="47547"/>
            <a:ext cx="9645475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– מדדי ביצוע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388105D-E87B-4C7E-BC7E-4AE6D9FDF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3286" y="5573596"/>
            <a:ext cx="8264790" cy="7760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EB3FB0BF-FA68-4293-B6F6-0CA897E6E102}"/>
              </a:ext>
            </a:extLst>
          </p:cNvPr>
          <p:cNvSpPr txBox="1"/>
          <p:nvPr/>
        </p:nvSpPr>
        <p:spPr>
          <a:xfrm>
            <a:off x="2627500" y="2519258"/>
            <a:ext cx="20722948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בהסתכלות כללית על התפלגות הנתונים נקבעו דירוגים של: "נמוך"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"בינוני"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"גבוה"</a:t>
            </a:r>
          </a:p>
          <a:p>
            <a:pPr marL="0" marR="0" indent="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ניתן לקבוע דירוגים אלו גם על ידי ההנהלה.</a:t>
            </a: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047973C3-7FB6-4A22-BAE7-897D938135AA}"/>
              </a:ext>
            </a:extLst>
          </p:cNvPr>
          <p:cNvSpPr txBox="1"/>
          <p:nvPr/>
        </p:nvSpPr>
        <p:spPr>
          <a:xfrm>
            <a:off x="19179898" y="4267395"/>
            <a:ext cx="5204102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3200" b="1" u="sng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עבור זמן שירות נקבע ונצפה כך:</a:t>
            </a: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זמן נמוך 0-420 זמן שירות נצפה 16% מהאירועים בחברה.</a:t>
            </a: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he-IL" sz="32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זמן בינוני 420-470 זמן שירות נצפו 36% מהאירועים בחברה.</a:t>
            </a: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he-IL" sz="32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וזמן גבוה 470+ זמן שירות נצפו 47% מהמקרים</a:t>
            </a:r>
            <a:r>
              <a:rPr lang="en-US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כמעט חצי!.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135FE303-7DBC-403D-AFC3-E898AED38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6762" y="5784980"/>
            <a:ext cx="8039680" cy="7549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4B9FE822-123C-4DED-85C6-2B00B60A3942}"/>
              </a:ext>
            </a:extLst>
          </p:cNvPr>
          <p:cNvSpPr txBox="1"/>
          <p:nvPr/>
        </p:nvSpPr>
        <p:spPr>
          <a:xfrm>
            <a:off x="7336522" y="4267394"/>
            <a:ext cx="5337872" cy="4534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3200" b="1" u="sng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עבור איכות שירות נקבע ונצפה כך:</a:t>
            </a: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דירוג איכות נמוך 0-6 נצפו 27% מהאירועים בחברה.</a:t>
            </a: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he-IL" sz="32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דירוג איכות בינוני 6-8 נצפו 54% מהאירועים בחברה.</a:t>
            </a: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he-IL" sz="32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marR="0" indent="-457200" algn="r" defTabSz="2438337" rtl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דירוג איכות גבוה של 8+ נצפו 19% מהאירועים בחברה.</a:t>
            </a:r>
          </a:p>
        </p:txBody>
      </p:sp>
    </p:spTree>
    <p:extLst>
      <p:ext uri="{BB962C8B-B14F-4D97-AF65-F5344CB8AC3E}">
        <p14:creationId xmlns:p14="http://schemas.microsoft.com/office/powerpoint/2010/main" val="1895168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5378544" y="47547"/>
            <a:ext cx="8990637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- אזורים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70C5120D-66A8-4390-8E45-E1C58FEC1B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5698" y="3154716"/>
            <a:ext cx="9591863" cy="6037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0747171F-192A-47C4-957D-FD34B8E750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83" y="3153301"/>
            <a:ext cx="10164438" cy="619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9BCC28-2ABB-4907-9E53-23F9E792482A}"/>
              </a:ext>
            </a:extLst>
          </p:cNvPr>
          <p:cNvSpPr txBox="1"/>
          <p:nvPr/>
        </p:nvSpPr>
        <p:spPr>
          <a:xfrm>
            <a:off x="10095723" y="8968415"/>
            <a:ext cx="13205828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על פי התרשימים הבאים ניתן לראות ש:</a:t>
            </a:r>
          </a:p>
          <a:p>
            <a:pPr marL="685800" indent="-685800" algn="r" rtl="1">
              <a:buFont typeface="Arial" panose="020B0604020202020204" pitchFamily="34" charset="0"/>
              <a:buChar char="•"/>
            </a:pP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באזור הצפון זמן השירות הממוצע הינו הנמוך ביותר וציון האיכות הינו הגבוה ביותר. </a:t>
            </a:r>
          </a:p>
          <a:p>
            <a:pPr marL="685800" indent="-685800" algn="r" rtl="1">
              <a:buFont typeface="Arial" panose="020B0604020202020204" pitchFamily="34" charset="0"/>
              <a:buChar char="•"/>
            </a:pPr>
            <a:endParaRPr lang="he-IL" sz="48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685800" indent="-685800" algn="r" rtl="1">
              <a:buFont typeface="Arial" panose="020B0604020202020204" pitchFamily="34" charset="0"/>
              <a:buChar char="•"/>
            </a:pP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לעומת זאת באזור הדרום זמן השירות הממוצע הינו הגבוה ביותר וציון האיכות הממוצע הינו הנמוך ביותר.</a:t>
            </a:r>
          </a:p>
        </p:txBody>
      </p:sp>
    </p:spTree>
    <p:extLst>
      <p:ext uri="{BB962C8B-B14F-4D97-AF65-F5344CB8AC3E}">
        <p14:creationId xmlns:p14="http://schemas.microsoft.com/office/powerpoint/2010/main" val="319077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5378544" y="47547"/>
            <a:ext cx="8990637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- מפקחים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1B71DEFA-7A31-47CE-A30C-F9C6495D5457}"/>
              </a:ext>
            </a:extLst>
          </p:cNvPr>
          <p:cNvSpPr txBox="1"/>
          <p:nvPr/>
        </p:nvSpPr>
        <p:spPr>
          <a:xfrm>
            <a:off x="5187820" y="8968415"/>
            <a:ext cx="18113731" cy="452431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 תרשימים אלו משווים באמצעות מדדי הביצוע "זמן שירות" ו"דירוג איכות" בין המפקחים השונים.</a:t>
            </a:r>
          </a:p>
          <a:p>
            <a:pPr algn="r" rtl="1"/>
            <a:endParaRPr lang="he-IL" sz="48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מכיוון שאנו רוצים דירוג איכות גדול ביותר אך עם זאת זמן שירות נמוך ביותר קשה להבין מן 2 התרשימים בנפרד האם מפקח נחשב טוב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רע ביחס לאחרים.</a:t>
            </a:r>
          </a:p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היה עלינו למצוא מדדי ביצוע חדשים שיעזרו לבחון את ביצועי המפקחים.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B137F9-F9C6-4EC4-A6AC-96747238D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6098" y="2887483"/>
            <a:ext cx="11884774" cy="6395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7606CCC-B8F7-4CEF-A6EF-77B5508C9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203" y="2935309"/>
            <a:ext cx="11443864" cy="6249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151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3118840" y="47547"/>
            <a:ext cx="11250339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– מפקחים הרחבה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1B71DEFA-7A31-47CE-A30C-F9C6495D5457}"/>
              </a:ext>
            </a:extLst>
          </p:cNvPr>
          <p:cNvSpPr txBox="1"/>
          <p:nvPr/>
        </p:nvSpPr>
        <p:spPr>
          <a:xfrm>
            <a:off x="3779680" y="2351041"/>
            <a:ext cx="20129143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הוכנסו לנתונים 3 עמודות חדשות:</a:t>
            </a:r>
          </a:p>
          <a:p>
            <a:pPr marL="914400" indent="-914400" algn="r" rtl="1">
              <a:buAutoNum type="arabicPeriod"/>
            </a:pP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אחוז זמן שירות שלילי – באחוזים בכמה זמן השירות שלי קטן מן הממוצע.</a:t>
            </a:r>
          </a:p>
          <a:p>
            <a:pPr marL="914400" indent="-914400" algn="r" rtl="1">
              <a:buAutoNum type="arabicPeriod"/>
            </a:pP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אחוז דירוג איכות חיובי – באחוזים בכמה דירוג האיכות שלי גדול מן הממוצע.</a:t>
            </a:r>
          </a:p>
          <a:p>
            <a:pPr marL="914400" indent="-914400" algn="r" rtl="1">
              <a:buAutoNum type="arabicPeriod"/>
            </a:pP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שירות טוב יותר - שקלול 50%-50% בין מדדי הביצוע (ניתן לשקלל שונה בהתאם לדרישות המנהלים).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CED8B1E4-10F7-4D4E-86AA-2A04F81D3E0B}"/>
              </a:ext>
            </a:extLst>
          </p:cNvPr>
          <p:cNvSpPr txBox="1"/>
          <p:nvPr/>
        </p:nvSpPr>
        <p:spPr>
          <a:xfrm>
            <a:off x="16183222" y="6659008"/>
            <a:ext cx="8185959" cy="5047536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6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ניתן לראות את הדברים הבאים:</a:t>
            </a:r>
          </a:p>
          <a:p>
            <a:pPr algn="r" rtl="1"/>
            <a:r>
              <a:rPr lang="he-IL" sz="46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מפקחת מצטיינת – </a:t>
            </a:r>
            <a:r>
              <a:rPr lang="en-US" sz="46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Kathy </a:t>
            </a:r>
            <a:r>
              <a:rPr lang="he-IL" sz="46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עם אחוז ביצוע של 8.47% טוב יותר מהממוצע.</a:t>
            </a:r>
          </a:p>
          <a:p>
            <a:pPr algn="r" rtl="1"/>
            <a:endParaRPr lang="he-IL" sz="46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46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מפקחים שחייבים שיפור – </a:t>
            </a:r>
            <a:r>
              <a:rPr lang="en-US" sz="46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Michael, Julie </a:t>
            </a:r>
            <a:r>
              <a:rPr lang="he-IL" sz="46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עם ביצועים של כ9.7% נמוכים יותר מביצועי המפקחים בממוצע.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FFBC2E-4E8B-44AB-B529-E3A25F116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8" y="5374433"/>
            <a:ext cx="16290782" cy="8294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37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3118840" y="47547"/>
            <a:ext cx="11250339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– מפקחים הרחבה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38C7B69-6E60-4CF6-A705-874F4B6CC8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" y="2932670"/>
            <a:ext cx="15843795" cy="914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E16BDFF-350B-479D-8062-3CFB7F58F5AD}"/>
              </a:ext>
            </a:extLst>
          </p:cNvPr>
          <p:cNvSpPr txBox="1"/>
          <p:nvPr/>
        </p:nvSpPr>
        <p:spPr>
          <a:xfrm>
            <a:off x="16387427" y="2571672"/>
            <a:ext cx="7810376" cy="221599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6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ניתן לראות שבחברה כל 4 מפקחים על אזור ושישנם הבדלים מובהקים בזמן השירות בין האזורים.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CC5ABBDD-B46A-427E-B787-846F98D1F4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87426" y="5439415"/>
            <a:ext cx="3660594" cy="3379009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067DC8EC-DAFF-4DD0-859D-8F2B40B6DB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9368" y="5456999"/>
            <a:ext cx="3341816" cy="362027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5" name="TextBox 10">
            <a:extLst>
              <a:ext uri="{FF2B5EF4-FFF2-40B4-BE49-F238E27FC236}">
                <a16:creationId xmlns:a16="http://schemas.microsoft.com/office/drawing/2014/main" id="{859F7CD0-F66C-495C-B1AA-AF2566280494}"/>
              </a:ext>
            </a:extLst>
          </p:cNvPr>
          <p:cNvSpPr txBox="1"/>
          <p:nvPr/>
        </p:nvSpPr>
        <p:spPr>
          <a:xfrm>
            <a:off x="16387426" y="9400981"/>
            <a:ext cx="7810375" cy="433965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6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אך עם זאת ההבדלים אינם הולכים יד ביד עם דירוג האיכות ודווקא בצפון שזמן השירות הקצר ביותר דירוג האיכות הגבוה ביותר. עלול להיות שזמן שירות ארוך מידיי מביע בעיה באיכות השירות.</a:t>
            </a:r>
          </a:p>
        </p:txBody>
      </p:sp>
    </p:spTree>
    <p:extLst>
      <p:ext uri="{BB962C8B-B14F-4D97-AF65-F5344CB8AC3E}">
        <p14:creationId xmlns:p14="http://schemas.microsoft.com/office/powerpoint/2010/main" val="305988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5378544" y="47547"/>
            <a:ext cx="8990637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- שבועות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4A05E1E0-8ED7-4D02-9593-AE3C7D717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083" y="2677302"/>
            <a:ext cx="10478962" cy="6383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51CE55-578C-4293-80F6-EBE3EDFF6096}"/>
              </a:ext>
            </a:extLst>
          </p:cNvPr>
          <p:cNvSpPr txBox="1"/>
          <p:nvPr/>
        </p:nvSpPr>
        <p:spPr>
          <a:xfrm>
            <a:off x="2627501" y="8783825"/>
            <a:ext cx="18789268" cy="378565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גרפים אלו באים להציג את התפלגות מדדי הביצוע "זמן השירות" ו"דירוג האיכות" ביחס לשבועות.</a:t>
            </a:r>
          </a:p>
          <a:p>
            <a:pPr algn="r" rtl="1"/>
            <a:endParaRPr lang="he-IL" sz="48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ניתן לראות שאין הבדל מהותי בזמן השירות בין השבועות.</a:t>
            </a:r>
          </a:p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אך עם זאת נראה שיש עלייה משמעותית עם השבועות בדירוג האיכות של השירות.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D26705D8-36E7-4B21-B446-EE5420A6C0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61601" y="2819283"/>
            <a:ext cx="9855167" cy="6203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13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3473403" y="47547"/>
            <a:ext cx="10895777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– שבועות הרחבה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10242" name="Picture 2">
            <a:extLst>
              <a:ext uri="{FF2B5EF4-FFF2-40B4-BE49-F238E27FC236}">
                <a16:creationId xmlns:a16="http://schemas.microsoft.com/office/drawing/2014/main" id="{2AD6A11B-02DC-48EA-ADB6-92011722C8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" y="2389969"/>
            <a:ext cx="12689633" cy="5697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D0D62551-F276-41B7-B767-23F108CE8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89" y="8025871"/>
            <a:ext cx="12689633" cy="569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0">
            <a:extLst>
              <a:ext uri="{FF2B5EF4-FFF2-40B4-BE49-F238E27FC236}">
                <a16:creationId xmlns:a16="http://schemas.microsoft.com/office/drawing/2014/main" id="{7F6FD1AC-9910-4C12-920C-1C5E021E90DD}"/>
              </a:ext>
            </a:extLst>
          </p:cNvPr>
          <p:cNvSpPr txBox="1"/>
          <p:nvPr/>
        </p:nvSpPr>
        <p:spPr>
          <a:xfrm>
            <a:off x="12691765" y="3236017"/>
            <a:ext cx="10759076" cy="821763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על מנת להבין מהיכן נובע השינוי בדירוג האיכות בין השבועות בוצעה העמקה של הניתוח יחד עם בדיקת ההבדלים בין האזורים ובין הלקוחות.</a:t>
            </a:r>
            <a:b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מכאן נלמד שזמן השירות במזרח ישנו הבדל גדול בין 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ללקוח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algn="r" rtl="1"/>
            <a:endParaRPr lang="he-IL" sz="48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בנוסף ניתן לראות שגם בלקוח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וגם בלקוח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עם השבועות עולה רמת איכות השירות אך עם זאת בלקוח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במזרח הוא מגיע לתוצאות נמוכות משאר האזורים ובלקוח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הוא מוביל.</a:t>
            </a:r>
          </a:p>
        </p:txBody>
      </p:sp>
    </p:spTree>
    <p:extLst>
      <p:ext uri="{BB962C8B-B14F-4D97-AF65-F5344CB8AC3E}">
        <p14:creationId xmlns:p14="http://schemas.microsoft.com/office/powerpoint/2010/main" val="1939916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5246219" y="47547"/>
            <a:ext cx="9122960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– סוכנים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BEAD840-D434-484C-B157-23E6226093E1}"/>
              </a:ext>
            </a:extLst>
          </p:cNvPr>
          <p:cNvSpPr txBox="1"/>
          <p:nvPr/>
        </p:nvSpPr>
        <p:spPr>
          <a:xfrm>
            <a:off x="3750492" y="2336930"/>
            <a:ext cx="17868536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כמו עם המפקחים גם עם הסוכנים העובדים בחברה נרצה למדוד את הביצועים שלהם על מנת למצוא סוכנים ראויים לשבח וסוכנים שעליהם להשתפר.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0766016-3C8D-44B2-A59C-6D3DBCD32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" y="3986744"/>
            <a:ext cx="16711810" cy="8883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0">
            <a:extLst>
              <a:ext uri="{FF2B5EF4-FFF2-40B4-BE49-F238E27FC236}">
                <a16:creationId xmlns:a16="http://schemas.microsoft.com/office/drawing/2014/main" id="{2F754A1E-7158-4EA7-BFFE-51E0D9D8A1DF}"/>
              </a:ext>
            </a:extLst>
          </p:cNvPr>
          <p:cNvSpPr txBox="1"/>
          <p:nvPr/>
        </p:nvSpPr>
        <p:spPr>
          <a:xfrm>
            <a:off x="16477861" y="4571999"/>
            <a:ext cx="7906139" cy="76944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r" rtl="1"/>
            <a:r>
              <a:rPr lang="he-IL" sz="3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הפעם מלכתחילה הלכנו למדד שמשקלל את 2 מדדי הביצוע 50%-50%.</a:t>
            </a:r>
          </a:p>
          <a:p>
            <a:pPr algn="r" rtl="1"/>
            <a:endParaRPr lang="he-IL" sz="38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3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ניתן לראות את הדברים הבאים:</a:t>
            </a:r>
          </a:p>
          <a:p>
            <a:pPr algn="r" rtl="1"/>
            <a:r>
              <a:rPr lang="he-IL" sz="3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סוכנים מצטיינים – סוכן 1 וסוכן 25 עם ביצועים גבוהים בכ12% מהממוצע.</a:t>
            </a:r>
          </a:p>
          <a:p>
            <a:pPr algn="r" rtl="1"/>
            <a:endParaRPr lang="he-IL" sz="38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3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סוכנים החייבים שיפור – סוכן 40 וסוכן 16 עם ביצועים נמוכים ב14%-13% מהממוצע.</a:t>
            </a:r>
          </a:p>
          <a:p>
            <a:pPr algn="r" rtl="1"/>
            <a:endParaRPr lang="he-IL" sz="3800" b="1" kern="12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r" rtl="1"/>
            <a:r>
              <a:rPr lang="he-IL" sz="3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*ההנהלה יכולה להגדיר מאחוז מסוים של ביצועים לציון לשבח ומאחוז מסוים להתראה לשיחת התערבות.</a:t>
            </a:r>
          </a:p>
        </p:txBody>
      </p:sp>
    </p:spTree>
    <p:extLst>
      <p:ext uri="{BB962C8B-B14F-4D97-AF65-F5344CB8AC3E}">
        <p14:creationId xmlns:p14="http://schemas.microsoft.com/office/powerpoint/2010/main" val="207095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5246219" y="47547"/>
            <a:ext cx="9122960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– לקוחות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BBEAD840-D434-484C-B157-23E6226093E1}"/>
              </a:ext>
            </a:extLst>
          </p:cNvPr>
          <p:cNvSpPr txBox="1"/>
          <p:nvPr/>
        </p:nvSpPr>
        <p:spPr>
          <a:xfrm>
            <a:off x="335488" y="2485264"/>
            <a:ext cx="17868536" cy="156966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מתרשימים אלו ניתן לראות שלקוח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דורש יותר זמן שירות מלקוח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בכ7%.</a:t>
            </a:r>
          </a:p>
          <a:p>
            <a:pPr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עם זאת דירוג האיכות מלקוח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גבוה בכ16% משל 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B0A903-DC4C-4BAF-9021-580360015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92" y="4256250"/>
            <a:ext cx="8526558" cy="69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64D3A7E-3C7A-470F-80A3-B59D87E019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3133" y="4302534"/>
            <a:ext cx="8526558" cy="697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417C8EE4-B394-4FB1-B2EF-81258D70F1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6997" y="5920333"/>
            <a:ext cx="6300927" cy="300874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F830A6BE-7ECA-4FF8-9831-A69061615F18}"/>
              </a:ext>
            </a:extLst>
          </p:cNvPr>
          <p:cNvSpPr txBox="1"/>
          <p:nvPr/>
        </p:nvSpPr>
        <p:spPr>
          <a:xfrm>
            <a:off x="18381307" y="2485264"/>
            <a:ext cx="5853400" cy="30469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1"/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ניתן לראות את הפער בין 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ללקוח </a:t>
            </a:r>
            <a:r>
              <a:rPr lang="en-US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בדירוג האיכות וזמן השירות בין  הציון הנמוך לגבוה.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448801D6-3E58-4818-958A-E13095D7D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746996" y="9468248"/>
            <a:ext cx="6487711" cy="326686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88170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166909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8343983" y="47547"/>
            <a:ext cx="6025195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סיכום ומסקנות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381565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sp>
        <p:nvSpPr>
          <p:cNvPr id="9" name="תיבת טקסט 8">
            <a:extLst>
              <a:ext uri="{FF2B5EF4-FFF2-40B4-BE49-F238E27FC236}">
                <a16:creationId xmlns:a16="http://schemas.microsoft.com/office/drawing/2014/main" id="{2693A353-D2C2-4B83-9EC6-9988ABF7E762}"/>
              </a:ext>
            </a:extLst>
          </p:cNvPr>
          <p:cNvSpPr txBox="1"/>
          <p:nvPr/>
        </p:nvSpPr>
        <p:spPr>
          <a:xfrm>
            <a:off x="2627500" y="1101473"/>
            <a:ext cx="16728865" cy="830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להלן טבלה המסכמת את הממצאים הנמצאו בחקר וניתוח הנתונים:</a:t>
            </a:r>
          </a:p>
        </p:txBody>
      </p:sp>
      <p:graphicFrame>
        <p:nvGraphicFramePr>
          <p:cNvPr id="13" name="טבלה 12">
            <a:extLst>
              <a:ext uri="{FF2B5EF4-FFF2-40B4-BE49-F238E27FC236}">
                <a16:creationId xmlns:a16="http://schemas.microsoft.com/office/drawing/2014/main" id="{2C27490E-E446-44A2-B9BD-E9E10D74C3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755027"/>
              </p:ext>
            </p:extLst>
          </p:nvPr>
        </p:nvGraphicFramePr>
        <p:xfrm>
          <a:off x="324596" y="2425715"/>
          <a:ext cx="23734807" cy="11096689"/>
        </p:xfrm>
        <a:graphic>
          <a:graphicData uri="http://schemas.openxmlformats.org/drawingml/2006/table">
            <a:tbl>
              <a:tblPr/>
              <a:tblGrid>
                <a:gridCol w="3127731">
                  <a:extLst>
                    <a:ext uri="{9D8B030D-6E8A-4147-A177-3AD203B41FA5}">
                      <a16:colId xmlns:a16="http://schemas.microsoft.com/office/drawing/2014/main" val="3261668340"/>
                    </a:ext>
                  </a:extLst>
                </a:gridCol>
                <a:gridCol w="3340359">
                  <a:extLst>
                    <a:ext uri="{9D8B030D-6E8A-4147-A177-3AD203B41FA5}">
                      <a16:colId xmlns:a16="http://schemas.microsoft.com/office/drawing/2014/main" val="994075249"/>
                    </a:ext>
                  </a:extLst>
                </a:gridCol>
                <a:gridCol w="3433665">
                  <a:extLst>
                    <a:ext uri="{9D8B030D-6E8A-4147-A177-3AD203B41FA5}">
                      <a16:colId xmlns:a16="http://schemas.microsoft.com/office/drawing/2014/main" val="4066427966"/>
                    </a:ext>
                  </a:extLst>
                </a:gridCol>
                <a:gridCol w="5001208">
                  <a:extLst>
                    <a:ext uri="{9D8B030D-6E8A-4147-A177-3AD203B41FA5}">
                      <a16:colId xmlns:a16="http://schemas.microsoft.com/office/drawing/2014/main" val="2626944219"/>
                    </a:ext>
                  </a:extLst>
                </a:gridCol>
                <a:gridCol w="5355772">
                  <a:extLst>
                    <a:ext uri="{9D8B030D-6E8A-4147-A177-3AD203B41FA5}">
                      <a16:colId xmlns:a16="http://schemas.microsoft.com/office/drawing/2014/main" val="1686809014"/>
                    </a:ext>
                  </a:extLst>
                </a:gridCol>
                <a:gridCol w="3476072">
                  <a:extLst>
                    <a:ext uri="{9D8B030D-6E8A-4147-A177-3AD203B41FA5}">
                      <a16:colId xmlns:a16="http://schemas.microsoft.com/office/drawing/2014/main" val="702534700"/>
                    </a:ext>
                  </a:extLst>
                </a:gridCol>
              </a:tblGrid>
              <a:tr h="2421319"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4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Client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4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Week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4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Agent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4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Supervisor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4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Site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4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Criterion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206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287736"/>
                  </a:ext>
                </a:extLst>
              </a:tr>
              <a:tr h="2153950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שלקוח </a:t>
                      </a:r>
                      <a:r>
                        <a:rPr lang="en-US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דורש יותר זמן שירות מלקוח </a:t>
                      </a:r>
                      <a:r>
                        <a:rPr lang="en-US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בכ7% 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584200" rtl="1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שאין הבדל מהותי בזמן השירות בין השבועות.</a:t>
                      </a:r>
                    </a:p>
                    <a:p>
                      <a:pPr algn="ctr" rtl="1" fontAlgn="ctr"/>
                      <a:endParaRPr lang="he-IL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r" defTabSz="584200" rtl="1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he-IL" sz="26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קשה להבחין בפערים מול המפקחים ולכן נוצר מדד משוקלל המודד את היטב המפקח על פני ממוצע המפקחים בהיבט זמן השירות וציון האיכות יחדיו.</a:t>
                      </a:r>
                    </a:p>
                    <a:p>
                      <a:pPr marL="0" marR="0" lvl="0" indent="0" algn="r" defTabSz="584200" rtl="1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1" i="0" u="none" strike="noStrike" kern="1200" cap="none" spc="0" baseline="0" dirty="0">
                        <a:solidFill>
                          <a:srgbClr val="002060"/>
                        </a:solidFill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Helvetica Neue"/>
                      </a:endParaRPr>
                    </a:p>
                    <a:p>
                      <a:pPr algn="r" rtl="1" fontAlgn="ctr"/>
                      <a:r>
                        <a:rPr lang="he-IL" sz="26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המלצה להנהלה – לבחון גבול עליון ותחתון לבקרת הסוכנים.</a:t>
                      </a:r>
                      <a:endParaRPr lang="en-US" sz="2600" b="1" i="0" u="none" strike="noStrike" kern="1200" cap="none" spc="0" baseline="0" dirty="0">
                        <a:solidFill>
                          <a:srgbClr val="002060"/>
                        </a:solidFill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Helvetica Neue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marL="685800" indent="-68580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32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קשה להבחין בפערים מול המפקחים ולכן נוצר מדד משוקלל המודד את היטב המפקח על פני ממוצע המפקחים בהיבט זמן השירות וציון האיכות יחדיו.</a:t>
                      </a:r>
                      <a:endParaRPr lang="en-US" sz="3200" b="1" i="0" u="none" strike="noStrike" kern="1200" cap="none" spc="0" baseline="0" dirty="0">
                        <a:solidFill>
                          <a:srgbClr val="002060"/>
                        </a:solidFill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Helvetica Neue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685800" indent="-68580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באזור הצפון זמן השירות הממוצע הינו הנמוך.</a:t>
                      </a:r>
                    </a:p>
                    <a:p>
                      <a:pPr marL="685800" indent="-685800" algn="r" rtl="1">
                        <a:buFont typeface="Arial" panose="020B0604020202020204" pitchFamily="34" charset="0"/>
                        <a:buChar char="•"/>
                      </a:pPr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באזור הדרום זמן השירות הממוצע הינו הגבוה ביותר.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 fontAlgn="ctr"/>
                      <a:endParaRPr lang="en-US" sz="2400" b="0" i="0" u="none" strike="noStrike" cap="none" spc="0" baseline="0" dirty="0">
                        <a:solidFill>
                          <a:srgbClr val="000000"/>
                        </a:solidFill>
                        <a:effectLst/>
                        <a:uFillTx/>
                        <a:latin typeface="Calibri" panose="020F0502020204030204" pitchFamily="34" charset="0"/>
                        <a:ea typeface="+mn-ea"/>
                        <a:cs typeface="+mn-cs"/>
                        <a:sym typeface="Helvetica Neue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4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Service Time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28074959"/>
                  </a:ext>
                </a:extLst>
              </a:tr>
              <a:tr h="909211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עם זאת דירוג האיכות  מלקוח </a:t>
                      </a:r>
                      <a:r>
                        <a:rPr lang="en-US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</a:t>
                      </a:r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גבוה בכ16% משל לקוח </a:t>
                      </a:r>
                      <a:r>
                        <a:rPr lang="en-US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</a:t>
                      </a:r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.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32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יש עלייה משמעותית עם השבועות בדירוג האיכות של השירות.</a:t>
                      </a:r>
                      <a:endParaRPr lang="he-IL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342900" indent="-342900" algn="r" rtl="1" fontAlgn="ctr">
                        <a:buFont typeface="Arial" panose="020B0604020202020204" pitchFamily="34" charset="0"/>
                        <a:buChar char="•"/>
                      </a:pPr>
                      <a:r>
                        <a:rPr lang="he-IL" sz="32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באזור הצפון ציון האיכות הממוצע הגבוהה ביותר.</a:t>
                      </a:r>
                    </a:p>
                    <a:p>
                      <a:pPr marL="342900" indent="-342900" algn="r" rtl="1" fontAlgn="ctr">
                        <a:buFont typeface="Arial" panose="020B0604020202020204" pitchFamily="34" charset="0"/>
                        <a:buChar char="•"/>
                      </a:pPr>
                      <a:r>
                        <a:rPr lang="he-IL" sz="32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באזור הדרום ציון האיכות הממוצע המוך ביותר.</a:t>
                      </a:r>
                      <a:endParaRPr lang="en-US" sz="3200" b="1" i="0" u="none" strike="noStrike" kern="1200" cap="none" spc="0" baseline="0" dirty="0">
                        <a:solidFill>
                          <a:srgbClr val="002060"/>
                        </a:solidFill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Helvetica Neue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4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Quality Score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317483"/>
                  </a:ext>
                </a:extLst>
              </a:tr>
              <a:tr h="2153950"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32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ההבדל נובע בין היתר מההבדל בין המפקחים והסוכנים.</a:t>
                      </a:r>
                    </a:p>
                    <a:p>
                      <a:pPr algn="r" rtl="1" fontAlgn="ctr"/>
                      <a:r>
                        <a:rPr lang="he-IL" sz="32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ייתכן שבנוסף ההבדלים נובעים מצרכי לקוח שונים.</a:t>
                      </a:r>
                      <a:endParaRPr lang="en-US" sz="3200" b="1" i="0" u="none" strike="noStrike" kern="1200" cap="none" spc="0" baseline="0" dirty="0">
                        <a:solidFill>
                          <a:srgbClr val="002060"/>
                        </a:solidFill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Helvetica Neue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1" fontAlgn="ctr"/>
                      <a:r>
                        <a:rPr lang="he-IL" sz="32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על פני השבועות נראה שיפור הולך ועולה בביצועים הכללים זאת בעיקר מעלייה בדירוג האיכות.</a:t>
                      </a:r>
                    </a:p>
                    <a:p>
                      <a:pPr algn="r" rtl="1" fontAlgn="ctr"/>
                      <a:r>
                        <a:rPr lang="he-IL" sz="32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יש להקפיד על עלייה זו עם שמירה על זמן שירות יציב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24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סוכנים מצטיינים – סוכן 1 וסוכן 25 עם ביצועים גבוהים בכ12% מהממוצע.</a:t>
                      </a:r>
                    </a:p>
                    <a:p>
                      <a:pPr algn="r" rtl="1"/>
                      <a:endParaRPr lang="he-IL" sz="2400" b="1" kern="12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r" rtl="1"/>
                      <a:r>
                        <a:rPr lang="he-IL" sz="24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סוכנים החייבים שיפור – סוכן 40 וסוכן 16 עם ביצועים נמוכים ב14%-13% מהממוצע.</a:t>
                      </a:r>
                    </a:p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rtl="1"/>
                      <a:r>
                        <a:rPr lang="he-IL" sz="26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מפקחת מצטיינת – </a:t>
                      </a:r>
                      <a:r>
                        <a:rPr lang="en-US" sz="26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Kathy </a:t>
                      </a:r>
                      <a:r>
                        <a:rPr lang="he-IL" sz="26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עם אחוז ביצוע של 8.47% טוב יותר מהממוצע.</a:t>
                      </a:r>
                    </a:p>
                    <a:p>
                      <a:pPr algn="r" rtl="1"/>
                      <a:endParaRPr lang="he-IL" sz="2600" b="1" kern="12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r" rtl="1"/>
                      <a:r>
                        <a:rPr lang="he-IL" sz="26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מפקחים שחייבים שיפור – </a:t>
                      </a:r>
                      <a:r>
                        <a:rPr lang="en-US" sz="26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Michael, Julie </a:t>
                      </a:r>
                      <a:r>
                        <a:rPr lang="he-IL" sz="26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עם ביצועים של כ9.7% נמוכים יותר מביצועי המפקחים בממוצע.</a:t>
                      </a:r>
                    </a:p>
                    <a:p>
                      <a:pPr algn="r" rtl="1"/>
                      <a:endParaRPr lang="he-IL" sz="2600" b="1" kern="1200" dirty="0">
                        <a:solidFill>
                          <a:srgbClr val="00206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r" rtl="1"/>
                      <a:r>
                        <a:rPr lang="he-IL" sz="2600" b="1" kern="1200" dirty="0">
                          <a:solidFill>
                            <a:srgbClr val="00206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*לשים לב להכנסה נכונה של שם המפקח במערכת.</a:t>
                      </a:r>
                    </a:p>
                    <a:p>
                      <a:pPr algn="ctr" fontAlgn="ctr"/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he-IL" sz="3200" b="1" i="0" u="none" strike="noStrike" kern="1200" cap="none" spc="0" baseline="0" dirty="0">
                          <a:solidFill>
                            <a:srgbClr val="002060"/>
                          </a:solidFill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ישנם הבדלים בזמן השירות בין האזורים ועל פי ניתוח מעמיק ייתכן והשינוי ניכר בגלל סוג הלקוח.</a:t>
                      </a:r>
                      <a:endParaRPr lang="en-US" sz="3200" b="1" i="0" u="none" strike="noStrike" kern="1200" cap="none" spc="0" baseline="0" dirty="0">
                        <a:solidFill>
                          <a:srgbClr val="002060"/>
                        </a:solidFill>
                        <a:uFillTx/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  <a:sym typeface="Helvetica Neue"/>
                      </a:endParaRP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kumimoji="0" lang="en-US" sz="4400" b="1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rgbClr val="002060"/>
                          </a:solidFill>
                          <a:effectLst/>
                          <a:uFillTx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  <a:sym typeface="Helvetica Neue"/>
                        </a:rPr>
                        <a:t>General</a:t>
                      </a:r>
                    </a:p>
                  </a:txBody>
                  <a:tcPr marL="6350" marR="6350" marT="635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9530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04854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5358187" y="275301"/>
            <a:ext cx="9010994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16589828" y="790272"/>
            <a:ext cx="6507915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תוכן עניינים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7B43D2D-7E82-4051-B778-4538AB753B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cxnSp>
        <p:nvCxnSpPr>
          <p:cNvPr id="9" name="Google Shape;91;p18">
            <a:extLst>
              <a:ext uri="{FF2B5EF4-FFF2-40B4-BE49-F238E27FC236}">
                <a16:creationId xmlns:a16="http://schemas.microsoft.com/office/drawing/2014/main" id="{28C1412E-0379-42B0-B5CD-8A21CE20C478}"/>
              </a:ext>
            </a:extLst>
          </p:cNvPr>
          <p:cNvCxnSpPr/>
          <p:nvPr/>
        </p:nvCxnSpPr>
        <p:spPr>
          <a:xfrm rot="10800000">
            <a:off x="9432845" y="8984576"/>
            <a:ext cx="0" cy="1037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" name="Google Shape;92;p18">
            <a:extLst>
              <a:ext uri="{FF2B5EF4-FFF2-40B4-BE49-F238E27FC236}">
                <a16:creationId xmlns:a16="http://schemas.microsoft.com/office/drawing/2014/main" id="{12AFE0E3-3408-4CCA-8694-8AB9AB207569}"/>
              </a:ext>
            </a:extLst>
          </p:cNvPr>
          <p:cNvCxnSpPr/>
          <p:nvPr/>
        </p:nvCxnSpPr>
        <p:spPr>
          <a:xfrm rot="10800000">
            <a:off x="20392869" y="8984576"/>
            <a:ext cx="0" cy="10376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" name="Google Shape;93;p18">
            <a:extLst>
              <a:ext uri="{FF2B5EF4-FFF2-40B4-BE49-F238E27FC236}">
                <a16:creationId xmlns:a16="http://schemas.microsoft.com/office/drawing/2014/main" id="{502895C7-EFCD-4EC9-9702-B3EA728875FA}"/>
              </a:ext>
            </a:extLst>
          </p:cNvPr>
          <p:cNvCxnSpPr/>
          <p:nvPr/>
        </p:nvCxnSpPr>
        <p:spPr>
          <a:xfrm flipH="1">
            <a:off x="4064595" y="5016579"/>
            <a:ext cx="5424800" cy="609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94;p18">
            <a:extLst>
              <a:ext uri="{FF2B5EF4-FFF2-40B4-BE49-F238E27FC236}">
                <a16:creationId xmlns:a16="http://schemas.microsoft.com/office/drawing/2014/main" id="{A0ECFF8D-6BC9-49FF-97D2-0C9D26D3092E}"/>
              </a:ext>
            </a:extLst>
          </p:cNvPr>
          <p:cNvCxnSpPr/>
          <p:nvPr/>
        </p:nvCxnSpPr>
        <p:spPr>
          <a:xfrm flipH="1">
            <a:off x="14914285" y="5016579"/>
            <a:ext cx="5424800" cy="609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6" name="Google Shape;95;p18">
            <a:extLst>
              <a:ext uri="{FF2B5EF4-FFF2-40B4-BE49-F238E27FC236}">
                <a16:creationId xmlns:a16="http://schemas.microsoft.com/office/drawing/2014/main" id="{A060E7E5-7DC1-4F2F-BFBA-A444CF123D31}"/>
              </a:ext>
            </a:extLst>
          </p:cNvPr>
          <p:cNvCxnSpPr/>
          <p:nvPr/>
        </p:nvCxnSpPr>
        <p:spPr>
          <a:xfrm>
            <a:off x="9489395" y="5016579"/>
            <a:ext cx="5424800" cy="6096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7" name="Google Shape;96;p18">
            <a:extLst>
              <a:ext uri="{FF2B5EF4-FFF2-40B4-BE49-F238E27FC236}">
                <a16:creationId xmlns:a16="http://schemas.microsoft.com/office/drawing/2014/main" id="{76BD1C2F-0E6A-4AD5-8F88-B0336FEBD266}"/>
              </a:ext>
            </a:extLst>
          </p:cNvPr>
          <p:cNvCxnSpPr/>
          <p:nvPr/>
        </p:nvCxnSpPr>
        <p:spPr>
          <a:xfrm>
            <a:off x="20317152" y="5016579"/>
            <a:ext cx="2720800" cy="3053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" name="Google Shape;97;p18">
            <a:extLst>
              <a:ext uri="{FF2B5EF4-FFF2-40B4-BE49-F238E27FC236}">
                <a16:creationId xmlns:a16="http://schemas.microsoft.com/office/drawing/2014/main" id="{E9D9C4D6-A58A-494D-9A79-06E314D0C461}"/>
              </a:ext>
            </a:extLst>
          </p:cNvPr>
          <p:cNvCxnSpPr/>
          <p:nvPr/>
        </p:nvCxnSpPr>
        <p:spPr>
          <a:xfrm>
            <a:off x="1663069" y="8403211"/>
            <a:ext cx="2423200" cy="2720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" name="Google Shape;98;p18">
            <a:extLst>
              <a:ext uri="{FF2B5EF4-FFF2-40B4-BE49-F238E27FC236}">
                <a16:creationId xmlns:a16="http://schemas.microsoft.com/office/drawing/2014/main" id="{78E8F1C1-C28F-46CF-B7D3-E5D5F0729E0C}"/>
              </a:ext>
            </a:extLst>
          </p:cNvPr>
          <p:cNvSpPr txBox="1"/>
          <p:nvPr/>
        </p:nvSpPr>
        <p:spPr>
          <a:xfrm>
            <a:off x="6897483" y="10022176"/>
            <a:ext cx="5070400" cy="2381600"/>
          </a:xfrm>
          <a:prstGeom prst="rect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rtl="1"/>
            <a:r>
              <a:rPr lang="he-IL" sz="3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שאיבת הנתונים – מבט כללי אודות הנתונים</a:t>
            </a:r>
            <a:r>
              <a:rPr lang="en-US" sz="3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 ,</a:t>
            </a:r>
            <a:r>
              <a:rPr lang="he-IL" sz="3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 הבנת התנהגותם וטיפול בחריגים</a:t>
            </a:r>
            <a:endParaRPr sz="3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" name="Google Shape;99;p18">
            <a:extLst>
              <a:ext uri="{FF2B5EF4-FFF2-40B4-BE49-F238E27FC236}">
                <a16:creationId xmlns:a16="http://schemas.microsoft.com/office/drawing/2014/main" id="{E9ADDF10-FE68-4B1B-8D0E-49CA64772082}"/>
              </a:ext>
            </a:extLst>
          </p:cNvPr>
          <p:cNvSpPr/>
          <p:nvPr/>
        </p:nvSpPr>
        <p:spPr>
          <a:xfrm>
            <a:off x="17756060" y="7155956"/>
            <a:ext cx="5273709" cy="1828685"/>
          </a:xfrm>
          <a:custGeom>
            <a:avLst/>
            <a:gdLst/>
            <a:ahLst/>
            <a:cxnLst/>
            <a:rect l="l" t="t" r="r" b="b"/>
            <a:pathLst>
              <a:path w="35440" h="12289" extrusionOk="0">
                <a:moveTo>
                  <a:pt x="0" y="1"/>
                </a:moveTo>
                <a:lnTo>
                  <a:pt x="0" y="12288"/>
                </a:lnTo>
                <a:lnTo>
                  <a:pt x="35439" y="12288"/>
                </a:lnTo>
                <a:lnTo>
                  <a:pt x="3543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6400"/>
          </a:p>
        </p:txBody>
      </p:sp>
      <p:sp>
        <p:nvSpPr>
          <p:cNvPr id="21" name="Google Shape;100;p18">
            <a:extLst>
              <a:ext uri="{FF2B5EF4-FFF2-40B4-BE49-F238E27FC236}">
                <a16:creationId xmlns:a16="http://schemas.microsoft.com/office/drawing/2014/main" id="{B9FB8248-5CD7-4E77-8934-2DA1B54BD0C4}"/>
              </a:ext>
            </a:extLst>
          </p:cNvPr>
          <p:cNvSpPr/>
          <p:nvPr/>
        </p:nvSpPr>
        <p:spPr>
          <a:xfrm>
            <a:off x="12286161" y="7155956"/>
            <a:ext cx="5901672" cy="1828685"/>
          </a:xfrm>
          <a:custGeom>
            <a:avLst/>
            <a:gdLst/>
            <a:ahLst/>
            <a:cxnLst/>
            <a:rect l="l" t="t" r="r" b="b"/>
            <a:pathLst>
              <a:path w="39660" h="12289" extrusionOk="0">
                <a:moveTo>
                  <a:pt x="1" y="1"/>
                </a:moveTo>
                <a:lnTo>
                  <a:pt x="1" y="12288"/>
                </a:lnTo>
                <a:lnTo>
                  <a:pt x="35440" y="12288"/>
                </a:lnTo>
                <a:lnTo>
                  <a:pt x="35440" y="10364"/>
                </a:lnTo>
                <a:lnTo>
                  <a:pt x="39659" y="6144"/>
                </a:lnTo>
                <a:lnTo>
                  <a:pt x="35440" y="1928"/>
                </a:lnTo>
                <a:lnTo>
                  <a:pt x="35440" y="1"/>
                </a:lnTo>
                <a:close/>
              </a:path>
            </a:pathLst>
          </a:cu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6400"/>
          </a:p>
        </p:txBody>
      </p:sp>
      <p:sp>
        <p:nvSpPr>
          <p:cNvPr id="23" name="Google Shape;101;p18">
            <a:extLst>
              <a:ext uri="{FF2B5EF4-FFF2-40B4-BE49-F238E27FC236}">
                <a16:creationId xmlns:a16="http://schemas.microsoft.com/office/drawing/2014/main" id="{DE9545D7-94DE-4731-9030-4EF934A0F31C}"/>
              </a:ext>
            </a:extLst>
          </p:cNvPr>
          <p:cNvSpPr/>
          <p:nvPr/>
        </p:nvSpPr>
        <p:spPr>
          <a:xfrm>
            <a:off x="6816116" y="7155956"/>
            <a:ext cx="5901672" cy="1828685"/>
          </a:xfrm>
          <a:custGeom>
            <a:avLst/>
            <a:gdLst/>
            <a:ahLst/>
            <a:cxnLst/>
            <a:rect l="l" t="t" r="r" b="b"/>
            <a:pathLst>
              <a:path w="39660" h="12289" extrusionOk="0">
                <a:moveTo>
                  <a:pt x="1" y="1"/>
                </a:moveTo>
                <a:lnTo>
                  <a:pt x="1" y="12288"/>
                </a:lnTo>
                <a:lnTo>
                  <a:pt x="35440" y="12288"/>
                </a:lnTo>
                <a:lnTo>
                  <a:pt x="35440" y="10364"/>
                </a:lnTo>
                <a:lnTo>
                  <a:pt x="39659" y="6144"/>
                </a:lnTo>
                <a:lnTo>
                  <a:pt x="35440" y="1928"/>
                </a:lnTo>
                <a:lnTo>
                  <a:pt x="35440" y="1"/>
                </a:lnTo>
                <a:close/>
              </a:path>
            </a:pathLst>
          </a:cu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6400"/>
          </a:p>
        </p:txBody>
      </p:sp>
      <p:sp>
        <p:nvSpPr>
          <p:cNvPr id="24" name="Google Shape;102;p18">
            <a:extLst>
              <a:ext uri="{FF2B5EF4-FFF2-40B4-BE49-F238E27FC236}">
                <a16:creationId xmlns:a16="http://schemas.microsoft.com/office/drawing/2014/main" id="{F140FF48-7FD6-47BE-9FBF-ADC0C3835CE3}"/>
              </a:ext>
            </a:extLst>
          </p:cNvPr>
          <p:cNvSpPr txBox="1"/>
          <p:nvPr/>
        </p:nvSpPr>
        <p:spPr>
          <a:xfrm>
            <a:off x="17857475" y="10022176"/>
            <a:ext cx="5070400" cy="2381600"/>
          </a:xfrm>
          <a:prstGeom prst="rect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>
              <a:buClr>
                <a:srgbClr val="252525"/>
              </a:buClr>
              <a:buSzPts val="1100"/>
            </a:pPr>
            <a:endParaRPr sz="3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5" name="Google Shape;103;p18">
            <a:extLst>
              <a:ext uri="{FF2B5EF4-FFF2-40B4-BE49-F238E27FC236}">
                <a16:creationId xmlns:a16="http://schemas.microsoft.com/office/drawing/2014/main" id="{91979322-23D5-46E5-B17E-5BB729522AAB}"/>
              </a:ext>
            </a:extLst>
          </p:cNvPr>
          <p:cNvCxnSpPr>
            <a:cxnSpLocks/>
            <a:endCxn id="26" idx="2"/>
          </p:cNvCxnSpPr>
          <p:nvPr/>
        </p:nvCxnSpPr>
        <p:spPr>
          <a:xfrm rot="10800000">
            <a:off x="4116225" y="6119604"/>
            <a:ext cx="0" cy="10008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104;p18">
            <a:extLst>
              <a:ext uri="{FF2B5EF4-FFF2-40B4-BE49-F238E27FC236}">
                <a16:creationId xmlns:a16="http://schemas.microsoft.com/office/drawing/2014/main" id="{E358B2B8-F1EA-42F1-A5A7-520DA19E56CD}"/>
              </a:ext>
            </a:extLst>
          </p:cNvPr>
          <p:cNvSpPr txBox="1"/>
          <p:nvPr/>
        </p:nvSpPr>
        <p:spPr>
          <a:xfrm>
            <a:off x="1581025" y="3738004"/>
            <a:ext cx="5070400" cy="238160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he-IL" sz="3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מעבר שוטף על רקע ומטרות החברה ומטרת המצגת</a:t>
            </a:r>
            <a:endParaRPr sz="3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" name="Google Shape;105;p18">
            <a:extLst>
              <a:ext uri="{FF2B5EF4-FFF2-40B4-BE49-F238E27FC236}">
                <a16:creationId xmlns:a16="http://schemas.microsoft.com/office/drawing/2014/main" id="{C37228E2-30C2-4965-8FF3-545968D00027}"/>
              </a:ext>
            </a:extLst>
          </p:cNvPr>
          <p:cNvCxnSpPr/>
          <p:nvPr/>
        </p:nvCxnSpPr>
        <p:spPr>
          <a:xfrm rot="10800000">
            <a:off x="14914240" y="6155088"/>
            <a:ext cx="0" cy="1000800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" name="Google Shape;106;p18">
            <a:extLst>
              <a:ext uri="{FF2B5EF4-FFF2-40B4-BE49-F238E27FC236}">
                <a16:creationId xmlns:a16="http://schemas.microsoft.com/office/drawing/2014/main" id="{3047B563-CB39-4C41-AC5A-F5E42A267732}"/>
              </a:ext>
            </a:extLst>
          </p:cNvPr>
          <p:cNvSpPr txBox="1"/>
          <p:nvPr/>
        </p:nvSpPr>
        <p:spPr>
          <a:xfrm>
            <a:off x="12367944" y="3773571"/>
            <a:ext cx="5070400" cy="2381600"/>
          </a:xfrm>
          <a:prstGeom prst="rect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endParaRPr sz="3200" dirty="0">
              <a:solidFill>
                <a:srgbClr val="25252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Google Shape;107;p18">
            <a:extLst>
              <a:ext uri="{FF2B5EF4-FFF2-40B4-BE49-F238E27FC236}">
                <a16:creationId xmlns:a16="http://schemas.microsoft.com/office/drawing/2014/main" id="{281B6F75-08FE-4AB9-B598-98D17E3EC0AB}"/>
              </a:ext>
            </a:extLst>
          </p:cNvPr>
          <p:cNvSpPr/>
          <p:nvPr/>
        </p:nvSpPr>
        <p:spPr>
          <a:xfrm>
            <a:off x="3210949" y="11112579"/>
            <a:ext cx="1707200" cy="1707200"/>
          </a:xfrm>
          <a:prstGeom prst="ellipse">
            <a:avLst/>
          </a:pr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6400"/>
          </a:p>
        </p:txBody>
      </p:sp>
      <p:sp>
        <p:nvSpPr>
          <p:cNvPr id="30" name="Google Shape;108;p18">
            <a:extLst>
              <a:ext uri="{FF2B5EF4-FFF2-40B4-BE49-F238E27FC236}">
                <a16:creationId xmlns:a16="http://schemas.microsoft.com/office/drawing/2014/main" id="{46F67B6D-9866-432D-9078-7E5A0623E572}"/>
              </a:ext>
            </a:extLst>
          </p:cNvPr>
          <p:cNvSpPr/>
          <p:nvPr/>
        </p:nvSpPr>
        <p:spPr>
          <a:xfrm>
            <a:off x="14059085" y="10169189"/>
            <a:ext cx="1707200" cy="1707200"/>
          </a:xfrm>
          <a:prstGeom prst="ellipse">
            <a:avLst/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6400"/>
          </a:p>
        </p:txBody>
      </p:sp>
      <p:sp>
        <p:nvSpPr>
          <p:cNvPr id="31" name="Google Shape;109;p18">
            <a:extLst>
              <a:ext uri="{FF2B5EF4-FFF2-40B4-BE49-F238E27FC236}">
                <a16:creationId xmlns:a16="http://schemas.microsoft.com/office/drawing/2014/main" id="{1F366501-F8E8-43D7-B9B2-CFB81B955117}"/>
              </a:ext>
            </a:extLst>
          </p:cNvPr>
          <p:cNvSpPr/>
          <p:nvPr/>
        </p:nvSpPr>
        <p:spPr>
          <a:xfrm rot="10800000">
            <a:off x="19507080" y="4110781"/>
            <a:ext cx="1707200" cy="1707200"/>
          </a:xfrm>
          <a:prstGeom prst="ellipse">
            <a:avLst/>
          </a:prstGeom>
          <a:solidFill>
            <a:schemeClr val="accent4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6400"/>
          </a:p>
        </p:txBody>
      </p:sp>
      <p:sp>
        <p:nvSpPr>
          <p:cNvPr id="32" name="Google Shape;113;p18">
            <a:extLst>
              <a:ext uri="{FF2B5EF4-FFF2-40B4-BE49-F238E27FC236}">
                <a16:creationId xmlns:a16="http://schemas.microsoft.com/office/drawing/2014/main" id="{2F538ED2-D4EB-4E56-95CB-760B36B44EB0}"/>
              </a:ext>
            </a:extLst>
          </p:cNvPr>
          <p:cNvSpPr/>
          <p:nvPr/>
        </p:nvSpPr>
        <p:spPr>
          <a:xfrm rot="10800000">
            <a:off x="8591984" y="4110781"/>
            <a:ext cx="1707200" cy="1707200"/>
          </a:xfrm>
          <a:prstGeom prst="ellipse">
            <a:avLst/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6400"/>
          </a:p>
        </p:txBody>
      </p:sp>
      <p:sp>
        <p:nvSpPr>
          <p:cNvPr id="33" name="Google Shape;114;p18">
            <a:extLst>
              <a:ext uri="{FF2B5EF4-FFF2-40B4-BE49-F238E27FC236}">
                <a16:creationId xmlns:a16="http://schemas.microsoft.com/office/drawing/2014/main" id="{6D32A88F-1E9E-496A-9CDE-AF58BDE9536C}"/>
              </a:ext>
            </a:extLst>
          </p:cNvPr>
          <p:cNvSpPr/>
          <p:nvPr/>
        </p:nvSpPr>
        <p:spPr>
          <a:xfrm>
            <a:off x="1346049" y="7174367"/>
            <a:ext cx="5901672" cy="1828685"/>
          </a:xfrm>
          <a:custGeom>
            <a:avLst/>
            <a:gdLst/>
            <a:ahLst/>
            <a:cxnLst/>
            <a:rect l="l" t="t" r="r" b="b"/>
            <a:pathLst>
              <a:path w="39660" h="12289" extrusionOk="0">
                <a:moveTo>
                  <a:pt x="1" y="1"/>
                </a:moveTo>
                <a:lnTo>
                  <a:pt x="1" y="12288"/>
                </a:lnTo>
                <a:lnTo>
                  <a:pt x="35440" y="12288"/>
                </a:lnTo>
                <a:lnTo>
                  <a:pt x="35440" y="10364"/>
                </a:lnTo>
                <a:lnTo>
                  <a:pt x="39659" y="6144"/>
                </a:lnTo>
                <a:lnTo>
                  <a:pt x="35440" y="1928"/>
                </a:lnTo>
                <a:lnTo>
                  <a:pt x="35440" y="1"/>
                </a:lnTo>
                <a:close/>
              </a:path>
            </a:pathLst>
          </a:custGeom>
          <a:solidFill>
            <a:schemeClr val="accent1"/>
          </a:solidFill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pPr algn="l"/>
            <a:endParaRPr sz="6400"/>
          </a:p>
        </p:txBody>
      </p:sp>
      <p:sp>
        <p:nvSpPr>
          <p:cNvPr id="34" name="Google Shape;115;p18">
            <a:extLst>
              <a:ext uri="{FF2B5EF4-FFF2-40B4-BE49-F238E27FC236}">
                <a16:creationId xmlns:a16="http://schemas.microsoft.com/office/drawing/2014/main" id="{B10BC5A5-5D82-4D45-B51E-5FC587210755}"/>
              </a:ext>
            </a:extLst>
          </p:cNvPr>
          <p:cNvSpPr txBox="1"/>
          <p:nvPr/>
        </p:nvSpPr>
        <p:spPr>
          <a:xfrm>
            <a:off x="2296368" y="7614037"/>
            <a:ext cx="3239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243800" rIns="243800" bIns="243800" anchor="ctr" anchorCtr="0">
            <a:noAutofit/>
          </a:bodyPr>
          <a:lstStyle/>
          <a:p>
            <a:r>
              <a:rPr lang="he-IL" sz="5067" b="1" dirty="0">
                <a:solidFill>
                  <a:srgbClr val="FFFFFF"/>
                </a:solidFill>
                <a:latin typeface="Gisha" panose="020B0502040204020203" pitchFamily="34" charset="-79"/>
                <a:ea typeface="Fira Sans Condensed Medium"/>
                <a:cs typeface="Gisha" panose="020B0502040204020203" pitchFamily="34" charset="-79"/>
                <a:sym typeface="Fira Sans Condensed Medium"/>
              </a:rPr>
              <a:t>הקדמה</a:t>
            </a:r>
            <a:endParaRPr sz="5067" b="1" dirty="0">
              <a:solidFill>
                <a:srgbClr val="FFFFFF"/>
              </a:solidFill>
              <a:latin typeface="Gisha" panose="020B0502040204020203" pitchFamily="34" charset="-79"/>
              <a:ea typeface="Fira Sans Condensed Medium"/>
              <a:cs typeface="Gisha" panose="020B0502040204020203" pitchFamily="34" charset="-79"/>
              <a:sym typeface="Fira Sans Condensed Medium"/>
            </a:endParaRPr>
          </a:p>
        </p:txBody>
      </p:sp>
      <p:pic>
        <p:nvPicPr>
          <p:cNvPr id="35" name="גרפיקה 34" descr="ספר פתוח עם מילוי מלא">
            <a:extLst>
              <a:ext uri="{FF2B5EF4-FFF2-40B4-BE49-F238E27FC236}">
                <a16:creationId xmlns:a16="http://schemas.microsoft.com/office/drawing/2014/main" id="{09DE3F9C-CE90-4CBB-984B-D813F5B87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67468" y="11438204"/>
            <a:ext cx="1037603" cy="1037603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>
                <a:alpha val="43137"/>
              </a:srgbClr>
            </a:outerShdw>
            <a:softEdge rad="0"/>
          </a:effectLst>
        </p:spPr>
      </p:pic>
      <p:sp>
        <p:nvSpPr>
          <p:cNvPr id="36" name="תיבת טקסט 35">
            <a:extLst>
              <a:ext uri="{FF2B5EF4-FFF2-40B4-BE49-F238E27FC236}">
                <a16:creationId xmlns:a16="http://schemas.microsoft.com/office/drawing/2014/main" id="{7A5B8AB8-7789-4515-AF01-91DBB9AD8491}"/>
              </a:ext>
            </a:extLst>
          </p:cNvPr>
          <p:cNvSpPr txBox="1"/>
          <p:nvPr/>
        </p:nvSpPr>
        <p:spPr>
          <a:xfrm>
            <a:off x="18916825" y="7155888"/>
            <a:ext cx="2905896" cy="16518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067" b="1" dirty="0">
                <a:solidFill>
                  <a:srgbClr val="FFFFFF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סיכום ומסקנות</a:t>
            </a:r>
          </a:p>
        </p:txBody>
      </p:sp>
      <p:sp>
        <p:nvSpPr>
          <p:cNvPr id="37" name="תיבת טקסט 36">
            <a:extLst>
              <a:ext uri="{FF2B5EF4-FFF2-40B4-BE49-F238E27FC236}">
                <a16:creationId xmlns:a16="http://schemas.microsoft.com/office/drawing/2014/main" id="{40C56867-34E5-497A-B00E-F77CEFDF6409}"/>
              </a:ext>
            </a:extLst>
          </p:cNvPr>
          <p:cNvSpPr txBox="1"/>
          <p:nvPr/>
        </p:nvSpPr>
        <p:spPr>
          <a:xfrm>
            <a:off x="7247721" y="7576255"/>
            <a:ext cx="4471357" cy="87209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5067" b="1" dirty="0">
                <a:solidFill>
                  <a:srgbClr val="FFFFFF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טיוב הנתונים</a:t>
            </a:r>
          </a:p>
        </p:txBody>
      </p:sp>
      <p:pic>
        <p:nvPicPr>
          <p:cNvPr id="39" name="גרפיקה 38" descr="נורת חשמל וגלגל שיניים עם מילוי מלא">
            <a:extLst>
              <a:ext uri="{FF2B5EF4-FFF2-40B4-BE49-F238E27FC236}">
                <a16:creationId xmlns:a16="http://schemas.microsoft.com/office/drawing/2014/main" id="{613BD910-C8FA-450A-8B7E-A8C479DC9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82907" y="10264608"/>
            <a:ext cx="1516363" cy="1516363"/>
          </a:xfrm>
          <a:prstGeom prst="rect">
            <a:avLst/>
          </a:prstGeom>
        </p:spPr>
      </p:pic>
      <p:pic>
        <p:nvPicPr>
          <p:cNvPr id="40" name="גרפיקה 39" descr="לוח עם מילוי מלא">
            <a:extLst>
              <a:ext uri="{FF2B5EF4-FFF2-40B4-BE49-F238E27FC236}">
                <a16:creationId xmlns:a16="http://schemas.microsoft.com/office/drawing/2014/main" id="{08A12F29-9BC1-490F-8589-1E26B433D1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9691136" y="4207955"/>
            <a:ext cx="1357275" cy="1357275"/>
          </a:xfrm>
          <a:prstGeom prst="rect">
            <a:avLst/>
          </a:prstGeom>
        </p:spPr>
      </p:pic>
      <p:sp>
        <p:nvSpPr>
          <p:cNvPr id="41" name="תיבת טקסט 40">
            <a:extLst>
              <a:ext uri="{FF2B5EF4-FFF2-40B4-BE49-F238E27FC236}">
                <a16:creationId xmlns:a16="http://schemas.microsoft.com/office/drawing/2014/main" id="{15179B40-7478-4B87-A961-2CE03E6B63F0}"/>
              </a:ext>
            </a:extLst>
          </p:cNvPr>
          <p:cNvSpPr txBox="1"/>
          <p:nvPr/>
        </p:nvSpPr>
        <p:spPr>
          <a:xfrm>
            <a:off x="13345367" y="7227618"/>
            <a:ext cx="3093789" cy="165186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5067" b="1" dirty="0">
                <a:solidFill>
                  <a:srgbClr val="FFFFFF"/>
                </a:solidFill>
                <a:latin typeface="Gisha" panose="020B0502040204020203" pitchFamily="34" charset="-79"/>
                <a:cs typeface="Gisha" panose="020B0502040204020203" pitchFamily="34" charset="-79"/>
              </a:rPr>
              <a:t>ניתוח הנתונים</a:t>
            </a:r>
          </a:p>
        </p:txBody>
      </p:sp>
      <p:sp>
        <p:nvSpPr>
          <p:cNvPr id="42" name="תיבת טקסט 41">
            <a:extLst>
              <a:ext uri="{FF2B5EF4-FFF2-40B4-BE49-F238E27FC236}">
                <a16:creationId xmlns:a16="http://schemas.microsoft.com/office/drawing/2014/main" id="{D2305983-CB93-4690-B89B-C2297BF7D0B2}"/>
              </a:ext>
            </a:extLst>
          </p:cNvPr>
          <p:cNvSpPr txBox="1"/>
          <p:nvPr/>
        </p:nvSpPr>
        <p:spPr>
          <a:xfrm>
            <a:off x="12711156" y="3944132"/>
            <a:ext cx="4502824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1"/>
            <a:r>
              <a:rPr lang="he-IL" sz="3200" dirty="0">
                <a:solidFill>
                  <a:srgbClr val="252525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שכלול וחקירת הנתונים</a:t>
            </a:r>
            <a:r>
              <a:rPr lang="en-US" sz="3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 ,</a:t>
            </a:r>
            <a:r>
              <a:rPr lang="he-IL" sz="3200" dirty="0">
                <a:solidFill>
                  <a:srgbClr val="252525"/>
                </a:solidFill>
                <a:latin typeface="Roboto"/>
                <a:ea typeface="Roboto"/>
                <a:cs typeface="Roboto"/>
                <a:sym typeface="Roboto"/>
              </a:rPr>
              <a:t> מציאת דפוסי התנהגות ותבניות שחוזרות על עצמן.</a:t>
            </a:r>
            <a:endParaRPr lang="he-IL" sz="3200" dirty="0">
              <a:solidFill>
                <a:srgbClr val="252525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3" name="תיבת טקסט 42">
            <a:extLst>
              <a:ext uri="{FF2B5EF4-FFF2-40B4-BE49-F238E27FC236}">
                <a16:creationId xmlns:a16="http://schemas.microsoft.com/office/drawing/2014/main" id="{4133401B-BB95-4FF2-86B8-38FB055B622D}"/>
              </a:ext>
            </a:extLst>
          </p:cNvPr>
          <p:cNvSpPr txBox="1"/>
          <p:nvPr/>
        </p:nvSpPr>
        <p:spPr>
          <a:xfrm>
            <a:off x="18326103" y="10264608"/>
            <a:ext cx="3981448" cy="156966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he-IL" sz="3200" dirty="0">
                <a:solidFill>
                  <a:srgbClr val="252525"/>
                </a:solidFill>
                <a:latin typeface="Roboto"/>
                <a:ea typeface="Roboto"/>
              </a:rPr>
              <a:t>סיכום הפרזנטציה והמסקנות ומתן זמן לשאלות</a:t>
            </a:r>
          </a:p>
        </p:txBody>
      </p:sp>
      <p:pic>
        <p:nvPicPr>
          <p:cNvPr id="1028" name="Picture 4" descr="Data cleaning - Free files and folders icons">
            <a:extLst>
              <a:ext uri="{FF2B5EF4-FFF2-40B4-BE49-F238E27FC236}">
                <a16:creationId xmlns:a16="http://schemas.microsoft.com/office/drawing/2014/main" id="{3D3DA748-3577-409F-B0B7-0790A0BB5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6515" y="4222056"/>
            <a:ext cx="1409796" cy="1409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7310566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"/>
          <p:cNvSpPr/>
          <p:nvPr/>
        </p:nvSpPr>
        <p:spPr>
          <a:xfrm>
            <a:off x="8519599" y="-44549"/>
            <a:ext cx="15877584" cy="13805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500" y="0"/>
                </a:moveTo>
                <a:lnTo>
                  <a:pt x="0" y="21600"/>
                </a:lnTo>
                <a:lnTo>
                  <a:pt x="21540" y="21600"/>
                </a:lnTo>
                <a:lnTo>
                  <a:pt x="21600" y="0"/>
                </a:lnTo>
                <a:lnTo>
                  <a:pt x="850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609600" dir="5400000" rotWithShape="0">
              <a:srgbClr val="000000">
                <a:alpha val="32762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600"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250" y="1667271"/>
            <a:ext cx="23177500" cy="11442701"/>
          </a:xfrm>
          <a:prstGeom prst="rect">
            <a:avLst/>
          </a:prstGeom>
          <a:ln w="12700">
            <a:miter lim="400000"/>
          </a:ln>
        </p:spPr>
      </p:pic>
      <p:sp>
        <p:nvSpPr>
          <p:cNvPr id="199" name="Shape"/>
          <p:cNvSpPr/>
          <p:nvPr/>
        </p:nvSpPr>
        <p:spPr>
          <a:xfrm>
            <a:off x="6219509" y="6173409"/>
            <a:ext cx="5718293" cy="183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130" y="0"/>
                </a:moveTo>
                <a:lnTo>
                  <a:pt x="0" y="21600"/>
                </a:lnTo>
                <a:lnTo>
                  <a:pt x="18470" y="21600"/>
                </a:lnTo>
                <a:lnTo>
                  <a:pt x="21600" y="0"/>
                </a:lnTo>
                <a:lnTo>
                  <a:pt x="3130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>
            <a:outerShdw blurRad="266700" dist="129754" dir="5400000" rotWithShape="0">
              <a:srgbClr val="000000">
                <a:alpha val="32762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600"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1" name="Shape"/>
          <p:cNvSpPr/>
          <p:nvPr/>
        </p:nvSpPr>
        <p:spPr>
          <a:xfrm rot="10800000" flipH="1">
            <a:off x="10906084" y="5740623"/>
            <a:ext cx="1023578" cy="22763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164" y="0"/>
                </a:moveTo>
                <a:lnTo>
                  <a:pt x="0" y="4323"/>
                </a:lnTo>
                <a:lnTo>
                  <a:pt x="17575" y="21600"/>
                </a:lnTo>
                <a:lnTo>
                  <a:pt x="21600" y="17428"/>
                </a:lnTo>
                <a:lnTo>
                  <a:pt x="4164" y="0"/>
                </a:lnTo>
                <a:close/>
              </a:path>
            </a:pathLst>
          </a:custGeom>
          <a:solidFill>
            <a:srgbClr val="023D7B"/>
          </a:solidFill>
          <a:ln w="12700" cap="flat">
            <a:noFill/>
            <a:miter lim="400000"/>
          </a:ln>
          <a:effectLst>
            <a:outerShdw blurRad="177800" dist="137578" dir="7309267" rotWithShape="0">
              <a:srgbClr val="000000">
                <a:alpha val="32762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600"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2" name="Shape"/>
          <p:cNvSpPr/>
          <p:nvPr/>
        </p:nvSpPr>
        <p:spPr>
          <a:xfrm>
            <a:off x="10908101" y="5730533"/>
            <a:ext cx="8542410" cy="18308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95" y="0"/>
                </a:moveTo>
                <a:lnTo>
                  <a:pt x="0" y="21600"/>
                </a:lnTo>
                <a:lnTo>
                  <a:pt x="19505" y="21600"/>
                </a:lnTo>
                <a:lnTo>
                  <a:pt x="21600" y="0"/>
                </a:lnTo>
                <a:lnTo>
                  <a:pt x="2095" y="0"/>
                </a:ln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>
            <a:outerShdw blurRad="266700" dist="129754" dir="5400000" rotWithShape="0">
              <a:srgbClr val="000000">
                <a:alpha val="32762"/>
              </a:srgbClr>
            </a:outerShdw>
          </a:effectLst>
        </p:spPr>
        <p:txBody>
          <a:bodyPr wrap="square" lIns="50800" tIns="50800" rIns="50800" bIns="50800" numCol="1" anchor="ctr">
            <a:noAutofit/>
          </a:bodyPr>
          <a:lstStyle/>
          <a:p>
            <a:pPr>
              <a:defRPr sz="2600"/>
            </a:pPr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0935F07-FA7C-467B-9754-E8C1FE6924A2}"/>
              </a:ext>
            </a:extLst>
          </p:cNvPr>
          <p:cNvSpPr txBox="1"/>
          <p:nvPr/>
        </p:nvSpPr>
        <p:spPr>
          <a:xfrm>
            <a:off x="0" y="8103238"/>
            <a:ext cx="24384000" cy="93358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5400" i="1" dirty="0">
                <a:solidFill>
                  <a:srgbClr val="023D7B"/>
                </a:solidFill>
                <a:latin typeface="Calibri" panose="020F0502020204030204" pitchFamily="34" charset="0"/>
                <a:cs typeface="Calibri" panose="020F0502020204030204" pitchFamily="34" charset="0"/>
                <a:sym typeface="NarkissNewMF Medium"/>
              </a:rPr>
              <a:t>                                                                                         מחויבים להצלחה שלך</a:t>
            </a:r>
            <a:endParaRPr lang="he-IL" sz="5400" i="1" dirty="0">
              <a:solidFill>
                <a:srgbClr val="023D7B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כותרת ראשית יותר ארוכה">
            <a:extLst>
              <a:ext uri="{FF2B5EF4-FFF2-40B4-BE49-F238E27FC236}">
                <a16:creationId xmlns:a16="http://schemas.microsoft.com/office/drawing/2014/main" id="{AF4EDB7B-D09F-463A-9C36-5F109A170C9B}"/>
              </a:ext>
            </a:extLst>
          </p:cNvPr>
          <p:cNvSpPr txBox="1"/>
          <p:nvPr/>
        </p:nvSpPr>
        <p:spPr>
          <a:xfrm>
            <a:off x="-13183" y="5709175"/>
            <a:ext cx="24410366" cy="1826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11000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   </a:t>
            </a:r>
            <a:r>
              <a:rPr lang="he-IL" sz="11000" i="1" dirty="0">
                <a:solidFill>
                  <a:srgbClr val="013D7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תודה</a:t>
            </a:r>
            <a:r>
              <a:rPr lang="he-IL" sz="11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he-IL" sz="11000" i="1" dirty="0">
                <a:latin typeface="Calibri" panose="020F0502020204030204" pitchFamily="34" charset="0"/>
                <a:cs typeface="Calibri" panose="020F0502020204030204" pitchFamily="34" charset="0"/>
              </a:rPr>
              <a:t>רבה</a:t>
            </a:r>
            <a:endParaRPr sz="11000" i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תיבת טקסט 13">
            <a:extLst>
              <a:ext uri="{FF2B5EF4-FFF2-40B4-BE49-F238E27FC236}">
                <a16:creationId xmlns:a16="http://schemas.microsoft.com/office/drawing/2014/main" id="{AAD280A1-73D4-49A8-9FE5-C09772A15C7F}"/>
              </a:ext>
            </a:extLst>
          </p:cNvPr>
          <p:cNvSpPr txBox="1"/>
          <p:nvPr/>
        </p:nvSpPr>
        <p:spPr>
          <a:xfrm>
            <a:off x="-470722" y="10147996"/>
            <a:ext cx="24800767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rtl="1"/>
            <a:r>
              <a:rPr lang="he-IL" sz="3600" b="1" i="1" dirty="0">
                <a:solidFill>
                  <a:srgbClr val="013D7A"/>
                </a:solidFill>
                <a:latin typeface="Calibri" panose="020F0502020204030204" pitchFamily="34" charset="0"/>
                <a:cs typeface="Calibri" panose="020F0502020204030204" pitchFamily="34" charset="0"/>
                <a:sym typeface="NarkissNewMF Medium"/>
              </a:rPr>
              <a:t>מייל לשאלות נוספות – </a:t>
            </a:r>
            <a:r>
              <a:rPr lang="en-US" sz="3600" b="1" i="1" dirty="0">
                <a:solidFill>
                  <a:srgbClr val="013D7A"/>
                </a:solidFill>
                <a:latin typeface="Calibri" panose="020F0502020204030204" pitchFamily="34" charset="0"/>
                <a:cs typeface="Calibri" panose="020F0502020204030204" pitchFamily="34" charset="0"/>
                <a:sym typeface="NarkissNewMF Medium"/>
              </a:rPr>
              <a:t>liadby1105@gmail.com</a:t>
            </a:r>
            <a:endParaRPr lang="he-IL" sz="3600" b="1" i="1" dirty="0">
              <a:solidFill>
                <a:srgbClr val="013D7A"/>
              </a:solidFill>
              <a:latin typeface="Calibri" panose="020F0502020204030204" pitchFamily="34" charset="0"/>
              <a:cs typeface="Calibri" panose="020F0502020204030204" pitchFamily="34" charset="0"/>
              <a:sym typeface="NarkissNewMF Medium"/>
            </a:endParaRPr>
          </a:p>
        </p:txBody>
      </p:sp>
      <p:pic>
        <p:nvPicPr>
          <p:cNvPr id="15" name="תמונה 14">
            <a:extLst>
              <a:ext uri="{FF2B5EF4-FFF2-40B4-BE49-F238E27FC236}">
                <a16:creationId xmlns:a16="http://schemas.microsoft.com/office/drawing/2014/main" id="{EA05A3FC-5825-4621-9F6A-09A6543BE8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8424" y="6173409"/>
            <a:ext cx="2414939" cy="1689719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03C86343-B2DD-4105-9B4C-C87487F95B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7068971" cy="2998000"/>
          </a:xfrm>
          <a:prstGeom prst="rect">
            <a:avLst/>
          </a:prstGeom>
          <a:solidFill>
            <a:schemeClr val="bg1">
              <a:alpha val="48000"/>
            </a:schemeClr>
          </a:solidFill>
          <a:effectLst>
            <a:reflection stA="43000" dist="50800" dir="5400000" sy="-100000" algn="bl" rotWithShape="0"/>
          </a:effectLst>
        </p:spPr>
      </p:pic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5358187" y="171451"/>
            <a:ext cx="9010994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493235" y="495344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הקדמה - רקע החברה 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DFC62E48-C2A6-4FFE-AF9D-35EC0378D3C5}"/>
              </a:ext>
            </a:extLst>
          </p:cNvPr>
          <p:cNvSpPr txBox="1">
            <a:spLocks/>
          </p:cNvSpPr>
          <p:nvPr/>
        </p:nvSpPr>
        <p:spPr>
          <a:xfrm>
            <a:off x="3508310" y="1266504"/>
            <a:ext cx="18829175" cy="659309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7800" indent="-1778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None/>
            </a:pPr>
            <a:endParaRPr lang="he-IL" sz="44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en-US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Fictional Company LTD</a:t>
            </a:r>
            <a:r>
              <a:rPr lang="he-IL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הינה חברה פיקטיבית למתן שירות לא ידוע.</a:t>
            </a: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he-IL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החברה עובדת ב3 אזורים: צפון</a:t>
            </a:r>
            <a:r>
              <a:rPr lang="en-US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he-IL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דרום ומזרח.</a:t>
            </a: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he-IL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לחברה קיימים 2 לקוחות בלבד </a:t>
            </a:r>
            <a:r>
              <a:rPr lang="en-US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A,B</a:t>
            </a:r>
            <a:r>
              <a:rPr lang="he-IL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שעל כל שירות בה אחראי סוכן שמעליו נמצא מפקח.</a:t>
            </a:r>
          </a:p>
          <a:p>
            <a:pPr marL="457200" lvl="1" indent="0" algn="ctr">
              <a:lnSpc>
                <a:spcPct val="150000"/>
              </a:lnSpc>
              <a:buNone/>
            </a:pPr>
            <a:r>
              <a:rPr lang="he-IL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הדאטה נבנה על סמך 5 שבועות ומדדי הביצוע של החברה ככלל ושל הסוכנים והמפקחים בפרט נמדדים על פי זמן מתן השירות ורמת איכות השירות.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he-IL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דוגמא לנתונים:</a:t>
            </a:r>
            <a:endParaRPr lang="he-IL" sz="4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ctr">
              <a:buNone/>
            </a:pPr>
            <a:endParaRPr lang="he-IL" sz="4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37B43D2D-7E82-4051-B778-4538AB753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3" name="תמונה 2">
            <a:extLst>
              <a:ext uri="{FF2B5EF4-FFF2-40B4-BE49-F238E27FC236}">
                <a16:creationId xmlns:a16="http://schemas.microsoft.com/office/drawing/2014/main" id="{F8DE709B-145C-4D87-8790-C321FDF2F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251" y="7979812"/>
            <a:ext cx="14389713" cy="498264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71249522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5378544" y="47547"/>
            <a:ext cx="8990637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הקדמה - מטרת המצגת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129D680-3EC5-40C0-BA65-B8AFCDAB960F}"/>
              </a:ext>
            </a:extLst>
          </p:cNvPr>
          <p:cNvSpPr txBox="1">
            <a:spLocks/>
          </p:cNvSpPr>
          <p:nvPr/>
        </p:nvSpPr>
        <p:spPr>
          <a:xfrm>
            <a:off x="4217438" y="1858212"/>
            <a:ext cx="15060073" cy="63156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e-IL" sz="44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he-IL" sz="5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החברה מעוניינת לזהות תבניות ודפוסי התנהגות בחברה לשם - שיפור ושימור</a:t>
            </a:r>
            <a:r>
              <a:rPr lang="en-US" sz="5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</a:t>
            </a:r>
            <a:r>
              <a:rPr lang="he-IL" sz="5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השבחת עובדים מצטיינים וטיפול בעובדים עם תפוקה נמוכה ואירועים חריגים.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931C5240-5F47-476F-8387-77A239877B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1026" name="Picture 2" descr="How to Handle Outliers in Your KPI Values">
            <a:extLst>
              <a:ext uri="{FF2B5EF4-FFF2-40B4-BE49-F238E27FC236}">
                <a16:creationId xmlns:a16="http://schemas.microsoft.com/office/drawing/2014/main" id="{3366884A-D547-4F86-A968-64B042F0E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7212549"/>
            <a:ext cx="10030604" cy="52193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8" name="Picture 4" descr="Employee Benefits Blog | Employee Benefits (8)">
            <a:extLst>
              <a:ext uri="{FF2B5EF4-FFF2-40B4-BE49-F238E27FC236}">
                <a16:creationId xmlns:a16="http://schemas.microsoft.com/office/drawing/2014/main" id="{1CE01F6C-3058-489F-AF87-12D030483D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5620" y="6964736"/>
            <a:ext cx="8572500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20692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5059608" y="47547"/>
            <a:ext cx="9309572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טיוב הנתונים - נתוני החברה</a:t>
            </a:r>
            <a:endParaRPr lang="he-IL"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7BF875-42EF-493F-81CF-7B9DDE7D88AA}"/>
              </a:ext>
            </a:extLst>
          </p:cNvPr>
          <p:cNvSpPr txBox="1">
            <a:spLocks/>
          </p:cNvSpPr>
          <p:nvPr/>
        </p:nvSpPr>
        <p:spPr>
          <a:xfrm>
            <a:off x="3479087" y="2610600"/>
            <a:ext cx="19310748" cy="17991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he-IL" sz="5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דאטה החברה כולל 240 שורות</a:t>
            </a:r>
          </a:p>
          <a:p>
            <a:pPr marL="457200" lvl="1" indent="0">
              <a:buNone/>
            </a:pPr>
            <a:endParaRPr lang="he-IL" sz="54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תמונה 8">
            <a:extLst>
              <a:ext uri="{FF2B5EF4-FFF2-40B4-BE49-F238E27FC236}">
                <a16:creationId xmlns:a16="http://schemas.microsoft.com/office/drawing/2014/main" id="{1DF74BFE-776F-4EEF-B265-323E2AF14F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9F4F6F9A-62BA-4C67-9085-F97D54D77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083" y="3661821"/>
            <a:ext cx="9533190" cy="84484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6" name="מחבר חץ ישר 5">
            <a:extLst>
              <a:ext uri="{FF2B5EF4-FFF2-40B4-BE49-F238E27FC236}">
                <a16:creationId xmlns:a16="http://schemas.microsoft.com/office/drawing/2014/main" id="{B8EF1658-03E3-4430-9551-6948629148AA}"/>
              </a:ext>
            </a:extLst>
          </p:cNvPr>
          <p:cNvCxnSpPr>
            <a:cxnSpLocks/>
          </p:cNvCxnSpPr>
          <p:nvPr/>
        </p:nvCxnSpPr>
        <p:spPr>
          <a:xfrm flipV="1">
            <a:off x="7357915" y="5395155"/>
            <a:ext cx="3582955" cy="443670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מחבר חץ ישר 12">
            <a:extLst>
              <a:ext uri="{FF2B5EF4-FFF2-40B4-BE49-F238E27FC236}">
                <a16:creationId xmlns:a16="http://schemas.microsoft.com/office/drawing/2014/main" id="{7CC6490A-6757-4EB4-AB8D-7675D473145F}"/>
              </a:ext>
            </a:extLst>
          </p:cNvPr>
          <p:cNvCxnSpPr>
            <a:cxnSpLocks/>
          </p:cNvCxnSpPr>
          <p:nvPr/>
        </p:nvCxnSpPr>
        <p:spPr>
          <a:xfrm>
            <a:off x="14609704" y="5564377"/>
            <a:ext cx="1998519" cy="326503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תיבת טקסט 14">
            <a:extLst>
              <a:ext uri="{FF2B5EF4-FFF2-40B4-BE49-F238E27FC236}">
                <a16:creationId xmlns:a16="http://schemas.microsoft.com/office/drawing/2014/main" id="{4BD23BF8-FE14-4694-AB7C-7FFF155DE3A9}"/>
              </a:ext>
            </a:extLst>
          </p:cNvPr>
          <p:cNvSpPr txBox="1"/>
          <p:nvPr/>
        </p:nvSpPr>
        <p:spPr>
          <a:xfrm>
            <a:off x="10805263" y="3893430"/>
            <a:ext cx="729653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ניתן לראות שמתוך דאטה סך 240 שורות</a:t>
            </a:r>
          </a:p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בעמודת זמן השירות חסרים 9 ערכים.</a:t>
            </a:r>
          </a:p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32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ובעמודת דירוג האיכות חסרים 6 ערכים.</a:t>
            </a:r>
          </a:p>
        </p:txBody>
      </p:sp>
      <p:cxnSp>
        <p:nvCxnSpPr>
          <p:cNvPr id="20" name="מחבר חץ ישר 19">
            <a:extLst>
              <a:ext uri="{FF2B5EF4-FFF2-40B4-BE49-F238E27FC236}">
                <a16:creationId xmlns:a16="http://schemas.microsoft.com/office/drawing/2014/main" id="{598F260F-1C8F-4D8D-9F95-E54391A461C3}"/>
              </a:ext>
            </a:extLst>
          </p:cNvPr>
          <p:cNvCxnSpPr>
            <a:cxnSpLocks/>
          </p:cNvCxnSpPr>
          <p:nvPr/>
        </p:nvCxnSpPr>
        <p:spPr>
          <a:xfrm flipV="1">
            <a:off x="7449309" y="5566871"/>
            <a:ext cx="3865984" cy="4713509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תיבת טקסט 22">
            <a:extLst>
              <a:ext uri="{FF2B5EF4-FFF2-40B4-BE49-F238E27FC236}">
                <a16:creationId xmlns:a16="http://schemas.microsoft.com/office/drawing/2014/main" id="{775CCF8D-4D39-412B-9D95-581324266744}"/>
              </a:ext>
            </a:extLst>
          </p:cNvPr>
          <p:cNvSpPr txBox="1"/>
          <p:nvPr/>
        </p:nvSpPr>
        <p:spPr>
          <a:xfrm>
            <a:off x="14272729" y="8973405"/>
            <a:ext cx="729653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3000" b="1" u="sng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בקוד בוצע </a:t>
            </a:r>
            <a:r>
              <a:rPr lang="he-IL" sz="30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הכנסת הערכים הממוצעים של העמודה היכן שהערכים חסרים.</a:t>
            </a:r>
          </a:p>
        </p:txBody>
      </p:sp>
      <p:pic>
        <p:nvPicPr>
          <p:cNvPr id="25" name="תמונה 24">
            <a:extLst>
              <a:ext uri="{FF2B5EF4-FFF2-40B4-BE49-F238E27FC236}">
                <a16:creationId xmlns:a16="http://schemas.microsoft.com/office/drawing/2014/main" id="{5A55D4CE-38DA-4392-AEF7-E4E62E4323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67924" y="11105400"/>
            <a:ext cx="6606352" cy="1210588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B492B3E5-BE7D-47FA-A5F7-98912F4902BD}"/>
              </a:ext>
            </a:extLst>
          </p:cNvPr>
          <p:cNvCxnSpPr>
            <a:cxnSpLocks/>
          </p:cNvCxnSpPr>
          <p:nvPr/>
        </p:nvCxnSpPr>
        <p:spPr>
          <a:xfrm>
            <a:off x="16601942" y="9999327"/>
            <a:ext cx="0" cy="871861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43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1644603" y="47547"/>
            <a:ext cx="12724577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טיוב הנתונים - בדיקת התפלגות הנתונים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9D101CF-5532-4551-B06A-9FA6011181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266757F-D7F9-43D6-AB7B-3F26E15A91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96" y="2874735"/>
            <a:ext cx="9916160" cy="604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5B65A3D-BF85-48C9-B867-0EE6E9FAF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3093" y="3030519"/>
            <a:ext cx="9253380" cy="5729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con Tick #94390 - Free Icons Library">
            <a:extLst>
              <a:ext uri="{FF2B5EF4-FFF2-40B4-BE49-F238E27FC236}">
                <a16:creationId xmlns:a16="http://schemas.microsoft.com/office/drawing/2014/main" id="{82C9E7A9-9640-4F96-8783-A529A84A8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61094" y="8915614"/>
            <a:ext cx="1797698" cy="179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Icon Tick #94390 - Free Icons Library">
            <a:extLst>
              <a:ext uri="{FF2B5EF4-FFF2-40B4-BE49-F238E27FC236}">
                <a16:creationId xmlns:a16="http://schemas.microsoft.com/office/drawing/2014/main" id="{B3072E97-B44E-490F-BF61-954626FCF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019" y="8858299"/>
            <a:ext cx="1797698" cy="1797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33BEC9EC-C650-41BA-821C-A372A248E6D2}"/>
              </a:ext>
            </a:extLst>
          </p:cNvPr>
          <p:cNvSpPr txBox="1">
            <a:spLocks/>
          </p:cNvSpPr>
          <p:nvPr/>
        </p:nvSpPr>
        <p:spPr>
          <a:xfrm>
            <a:off x="1615232" y="10039273"/>
            <a:ext cx="19901160" cy="2929812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177800" indent="-177800" algn="r" defTabSz="914400" rtl="1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Tx/>
              <a:buBlip>
                <a:blip r:embed="rId6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e-IL" sz="44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he-IL" sz="56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גם בהתפלגות לפי אזור וגם כן בהתפלגות על פי לקוח ניתן לראות פילוג שווה וללא טעויות.</a:t>
            </a:r>
          </a:p>
        </p:txBody>
      </p:sp>
    </p:spTree>
    <p:extLst>
      <p:ext uri="{BB962C8B-B14F-4D97-AF65-F5344CB8AC3E}">
        <p14:creationId xmlns:p14="http://schemas.microsoft.com/office/powerpoint/2010/main" val="288153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1588619" y="47547"/>
            <a:ext cx="12780561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טיוב הנתונים - בדיקת התפלגות הנתונים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ADDC724-97B7-43ED-98F7-907B094766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88" y="2819282"/>
            <a:ext cx="19106717" cy="5668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DAE869BE-D0AC-4892-902E-A9FCD1F7BF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253616" y="6345064"/>
            <a:ext cx="2142857" cy="214285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7594935-97B5-4CB0-A8BE-E50A376BA9BD}"/>
              </a:ext>
            </a:extLst>
          </p:cNvPr>
          <p:cNvSpPr txBox="1">
            <a:spLocks/>
          </p:cNvSpPr>
          <p:nvPr/>
        </p:nvSpPr>
        <p:spPr>
          <a:xfrm>
            <a:off x="987527" y="8385478"/>
            <a:ext cx="21514260" cy="292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r" defTabSz="914400" rtl="1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Tx/>
              <a:buBlip>
                <a:blip r:embed="rId5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e-IL" sz="44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he-IL" sz="3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ניתן לראות מספר טעויות הקלדה שנותנים רושם מוטעה של התפלגות הדאטה ולכן נחקור את התפלגות המפקחים לעומק.</a:t>
            </a:r>
          </a:p>
          <a:p>
            <a:pPr marL="0" indent="0">
              <a:lnSpc>
                <a:spcPct val="150000"/>
              </a:lnSpc>
              <a:buNone/>
            </a:pPr>
            <a:endParaRPr lang="he-IL" sz="3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704058E7-7783-4FBF-A758-68AA26762C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626831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4182530" y="87412"/>
            <a:ext cx="10186649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15115592" y="629175"/>
            <a:ext cx="8625280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טיוב הנתונים – תיקון שגיאות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37594935-97B5-4CB0-A8BE-E50A376BA9BD}"/>
              </a:ext>
            </a:extLst>
          </p:cNvPr>
          <p:cNvSpPr txBox="1">
            <a:spLocks/>
          </p:cNvSpPr>
          <p:nvPr/>
        </p:nvSpPr>
        <p:spPr>
          <a:xfrm>
            <a:off x="4572000" y="3365608"/>
            <a:ext cx="19168871" cy="12324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7800" indent="-1778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he-IL" sz="44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*לשם תצוגה נכונה וצמצום טעויות הפכנו את כל השמות לאות ראשונה גדולה והשאר קטנות.</a:t>
            </a:r>
          </a:p>
          <a:p>
            <a:pPr marL="0" indent="0">
              <a:lnSpc>
                <a:spcPct val="150000"/>
              </a:lnSpc>
              <a:buNone/>
            </a:pPr>
            <a:endParaRPr lang="he-IL" sz="44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8E60AC77-C202-442B-9AE0-39822BF20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28" y="4598095"/>
            <a:ext cx="6614335" cy="87363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EA0A3DB-DF5A-4CD0-B9C5-00D41899EC2B}"/>
              </a:ext>
            </a:extLst>
          </p:cNvPr>
          <p:cNvSpPr txBox="1">
            <a:spLocks/>
          </p:cNvSpPr>
          <p:nvPr/>
        </p:nvSpPr>
        <p:spPr>
          <a:xfrm>
            <a:off x="7912357" y="5179178"/>
            <a:ext cx="15828513" cy="226665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77800" indent="-1778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Tx/>
              <a:buBlip>
                <a:blip r:embed="rId2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he-IL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ניתן לראות בסקירה שישנן טעויות הקלדה שמטעות את המחשב לחשוב שישנם סוכנים חדשים.</a:t>
            </a:r>
            <a: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he-IL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ולכן כל שם שמופיע פעמיים או פחות ישתנה לשם המפקח בעל הדמיון הגדול ביותר אליו.</a:t>
            </a:r>
            <a:br>
              <a:rPr lang="en-US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he-IL" sz="32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כפי שניתן לראות בקוד לצורך העניין (לא קריטי להבנה) :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205EBF8F-9EC9-421B-B28E-4811D2886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3982" y="7995031"/>
            <a:ext cx="15305261" cy="471072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20" name="תמונה 19">
            <a:extLst>
              <a:ext uri="{FF2B5EF4-FFF2-40B4-BE49-F238E27FC236}">
                <a16:creationId xmlns:a16="http://schemas.microsoft.com/office/drawing/2014/main" id="{E6512360-A2DF-4477-9A61-DCA91FE2921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005766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">
            <a:extLst>
              <a:ext uri="{FF2B5EF4-FFF2-40B4-BE49-F238E27FC236}">
                <a16:creationId xmlns:a16="http://schemas.microsoft.com/office/drawing/2014/main" id="{9B076DA6-FC60-4106-87E5-F810271ACFDC}"/>
              </a:ext>
            </a:extLst>
          </p:cNvPr>
          <p:cNvSpPr/>
          <p:nvPr/>
        </p:nvSpPr>
        <p:spPr>
          <a:xfrm rot="10800000">
            <a:off x="2133" y="381565"/>
            <a:ext cx="3946976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424" y="0"/>
                </a:moveTo>
                <a:lnTo>
                  <a:pt x="0" y="21600"/>
                </a:lnTo>
                <a:lnTo>
                  <a:pt x="21597" y="21600"/>
                </a:lnTo>
                <a:lnTo>
                  <a:pt x="21600" y="0"/>
                </a:lnTo>
                <a:lnTo>
                  <a:pt x="5424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Shape">
            <a:extLst>
              <a:ext uri="{FF2B5EF4-FFF2-40B4-BE49-F238E27FC236}">
                <a16:creationId xmlns:a16="http://schemas.microsoft.com/office/drawing/2014/main" id="{E8544A65-F568-469F-9AA4-3FC470533E91}"/>
              </a:ext>
            </a:extLst>
          </p:cNvPr>
          <p:cNvSpPr/>
          <p:nvPr/>
        </p:nvSpPr>
        <p:spPr>
          <a:xfrm rot="10800000">
            <a:off x="14723705" y="47547"/>
            <a:ext cx="9645475" cy="2190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" y="0"/>
                </a:moveTo>
                <a:lnTo>
                  <a:pt x="0" y="21600"/>
                </a:lnTo>
                <a:lnTo>
                  <a:pt x="19134" y="21600"/>
                </a:lnTo>
                <a:lnTo>
                  <a:pt x="21600" y="0"/>
                </a:lnTo>
                <a:lnTo>
                  <a:pt x="2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  <a:effectLst>
            <a:outerShdw blurRad="317500" dist="157388" dir="5400000" rotWithShape="0">
              <a:srgbClr val="000000">
                <a:alpha val="32666"/>
              </a:srgbClr>
            </a:outerShdw>
          </a:effectLst>
        </p:spPr>
        <p:txBody>
          <a:bodyPr lIns="50800" tIns="50800" rIns="50800" bIns="50800" anchor="ctr"/>
          <a:lstStyle/>
          <a:p>
            <a:endParaRPr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כותרת ראשית יותר ארוכה">
            <a:extLst>
              <a:ext uri="{FF2B5EF4-FFF2-40B4-BE49-F238E27FC236}">
                <a16:creationId xmlns:a16="http://schemas.microsoft.com/office/drawing/2014/main" id="{34D0C17D-ADA0-BB44-A2B1-FD1F7A709B46}"/>
              </a:ext>
            </a:extLst>
          </p:cNvPr>
          <p:cNvSpPr txBox="1"/>
          <p:nvPr/>
        </p:nvSpPr>
        <p:spPr>
          <a:xfrm>
            <a:off x="643128" y="629175"/>
            <a:ext cx="23097744" cy="102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50800" tIns="50800" rIns="50800" bIns="50800">
            <a:spAutoFit/>
          </a:bodyPr>
          <a:lstStyle>
            <a:lvl1pPr algn="r">
              <a:defRPr sz="10000">
                <a:solidFill>
                  <a:srgbClr val="023D7B"/>
                </a:solidFill>
                <a:latin typeface="NarkissNewMF Medium"/>
                <a:ea typeface="NarkissNewMF Medium"/>
                <a:cs typeface="NarkissNewMF Medium"/>
                <a:sym typeface="NarkissNewMF Medium"/>
              </a:defRPr>
            </a:lvl1pPr>
          </a:lstStyle>
          <a:p>
            <a:pPr rtl="1"/>
            <a:r>
              <a:rPr lang="he-IL" sz="6000" dirty="0">
                <a:latin typeface="Calibri" panose="020F0502020204030204" pitchFamily="34" charset="0"/>
                <a:cs typeface="Calibri" panose="020F0502020204030204" pitchFamily="34" charset="0"/>
              </a:rPr>
              <a:t>ניתוח הנתונים – מדדי ביצוע</a:t>
            </a:r>
            <a:endParaRPr sz="8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AE9AEABA-E3AF-484F-B082-82373D021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83" y="590247"/>
            <a:ext cx="2049417" cy="1760794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  <a:softEdge rad="12700"/>
          </a:effectLst>
          <a:scene3d>
            <a:camera prst="obliqueBottomLeft"/>
            <a:lightRig rig="threePt" dir="t"/>
          </a:scene3d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A028A5F-5173-46A4-8C37-62FC1B9AA5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655" y="3153300"/>
            <a:ext cx="16889447" cy="10433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6AC554F6-59B7-416D-AD07-4D2485E6D81B}"/>
              </a:ext>
            </a:extLst>
          </p:cNvPr>
          <p:cNvSpPr txBox="1">
            <a:spLocks/>
          </p:cNvSpPr>
          <p:nvPr/>
        </p:nvSpPr>
        <p:spPr>
          <a:xfrm>
            <a:off x="995836" y="1210840"/>
            <a:ext cx="14350185" cy="29298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77800" indent="-177800" algn="r" defTabSz="914400" rtl="1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Tx/>
              <a:buBlip>
                <a:blip r:embed="rId4"/>
              </a:buBlip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he-IL" sz="4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l" rtl="0">
              <a:buNone/>
            </a:pPr>
            <a:r>
              <a:rPr lang="en-US" sz="48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Correlation Between Quality score and Service time</a:t>
            </a:r>
          </a:p>
          <a:p>
            <a:pPr marL="0" indent="0">
              <a:lnSpc>
                <a:spcPct val="150000"/>
              </a:lnSpc>
              <a:buNone/>
            </a:pPr>
            <a:endParaRPr lang="he-IL" sz="4800" b="1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תיבת טקסט 1">
            <a:extLst>
              <a:ext uri="{FF2B5EF4-FFF2-40B4-BE49-F238E27FC236}">
                <a16:creationId xmlns:a16="http://schemas.microsoft.com/office/drawing/2014/main" id="{2F9EA171-07FC-4168-946F-49D094C73457}"/>
              </a:ext>
            </a:extLst>
          </p:cNvPr>
          <p:cNvSpPr txBox="1"/>
          <p:nvPr/>
        </p:nvSpPr>
        <p:spPr>
          <a:xfrm>
            <a:off x="16673462" y="3523130"/>
            <a:ext cx="64008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1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he-IL" sz="4800" b="1" kern="12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על פי התרשים לא נראית קורלציה בין שני משתני המטרה אך נראה פילוג לקבוצות על פי אזור שיש לבחון לעומק.</a:t>
            </a:r>
          </a:p>
        </p:txBody>
      </p:sp>
    </p:spTree>
    <p:extLst>
      <p:ext uri="{BB962C8B-B14F-4D97-AF65-F5344CB8AC3E}">
        <p14:creationId xmlns:p14="http://schemas.microsoft.com/office/powerpoint/2010/main" val="385025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9026</TotalTime>
  <Words>1286</Words>
  <Application>Microsoft Office PowerPoint</Application>
  <PresentationFormat>מותאם אישית</PresentationFormat>
  <Paragraphs>141</Paragraphs>
  <Slides>20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20</vt:i4>
      </vt:variant>
    </vt:vector>
  </HeadingPairs>
  <TitlesOfParts>
    <vt:vector size="27" baseType="lpstr">
      <vt:lpstr>Arial</vt:lpstr>
      <vt:lpstr>Calibri</vt:lpstr>
      <vt:lpstr>Gisha</vt:lpstr>
      <vt:lpstr>Helvetica Neue</vt:lpstr>
      <vt:lpstr>Helvetica Neue Medium</vt:lpstr>
      <vt:lpstr>Roboto</vt:lpstr>
      <vt:lpstr>21_BasicWhite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גילית</dc:creator>
  <cp:lastModifiedBy>ליעד בן יחיאל</cp:lastModifiedBy>
  <cp:revision>210</cp:revision>
  <cp:lastPrinted>2021-05-04T09:49:34Z</cp:lastPrinted>
  <dcterms:modified xsi:type="dcterms:W3CDTF">2022-03-16T18:56:42Z</dcterms:modified>
</cp:coreProperties>
</file>